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70" r:id="rId4"/>
    <p:sldId id="258" r:id="rId5"/>
    <p:sldId id="271" r:id="rId6"/>
    <p:sldId id="259" r:id="rId7"/>
    <p:sldId id="260" r:id="rId8"/>
    <p:sldId id="272" r:id="rId9"/>
    <p:sldId id="261" r:id="rId10"/>
    <p:sldId id="273" r:id="rId11"/>
    <p:sldId id="262" r:id="rId12"/>
    <p:sldId id="276" r:id="rId13"/>
    <p:sldId id="263" r:id="rId14"/>
    <p:sldId id="264" r:id="rId15"/>
    <p:sldId id="265" r:id="rId16"/>
    <p:sldId id="266" r:id="rId17"/>
    <p:sldId id="267" r:id="rId18"/>
    <p:sldId id="268" r:id="rId19"/>
    <p:sldId id="274" r:id="rId20"/>
    <p:sldId id="269"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ADF8CB-8244-42C4-9EDD-741BB251121C}" v="57" dt="2020-06-10T19:40:43.3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8"/>
    <p:restoredTop sz="94728"/>
  </p:normalViewPr>
  <p:slideViewPr>
    <p:cSldViewPr snapToGrid="0">
      <p:cViewPr>
        <p:scale>
          <a:sx n="1" d="2"/>
          <a:sy n="1" d="2"/>
        </p:scale>
        <p:origin x="2608" y="1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28" Type="http://schemas.microsoft.com/office/2016/11/relationships/changesInfo" Target="changesInfos/changesInfo1.xml"/><Relationship Id="rId29"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Silver" userId="b4505075-3c82-4481-92e1-78bb578cc520" providerId="ADAL" clId="{99ADF8CB-8244-42C4-9EDD-741BB251121C}"/>
    <pc:docChg chg="undo custSel addSld modSld">
      <pc:chgData name="Joshua Silver" userId="b4505075-3c82-4481-92e1-78bb578cc520" providerId="ADAL" clId="{99ADF8CB-8244-42C4-9EDD-741BB251121C}" dt="2020-06-10T19:40:43.399" v="55" actId="20577"/>
      <pc:docMkLst>
        <pc:docMk/>
      </pc:docMkLst>
      <pc:sldChg chg="modSp">
        <pc:chgData name="Joshua Silver" userId="b4505075-3c82-4481-92e1-78bb578cc520" providerId="ADAL" clId="{99ADF8CB-8244-42C4-9EDD-741BB251121C}" dt="2020-06-10T19:40:43.399" v="55" actId="20577"/>
        <pc:sldMkLst>
          <pc:docMk/>
          <pc:sldMk cId="1376158616" sldId="257"/>
        </pc:sldMkLst>
        <pc:spChg chg="mod">
          <ac:chgData name="Joshua Silver" userId="b4505075-3c82-4481-92e1-78bb578cc520" providerId="ADAL" clId="{99ADF8CB-8244-42C4-9EDD-741BB251121C}" dt="2020-06-10T19:40:43.399" v="55" actId="20577"/>
          <ac:spMkLst>
            <pc:docMk/>
            <pc:sldMk cId="1376158616" sldId="257"/>
            <ac:spMk id="3" creationId="{00000000-0000-0000-0000-000000000000}"/>
          </ac:spMkLst>
        </pc:spChg>
      </pc:sldChg>
      <pc:sldChg chg="addSp delSp modSp">
        <pc:chgData name="Joshua Silver" userId="b4505075-3c82-4481-92e1-78bb578cc520" providerId="ADAL" clId="{99ADF8CB-8244-42C4-9EDD-741BB251121C}" dt="2020-06-10T18:56:36.721" v="42" actId="20577"/>
        <pc:sldMkLst>
          <pc:docMk/>
          <pc:sldMk cId="1120509470" sldId="262"/>
        </pc:sldMkLst>
        <pc:spChg chg="mod">
          <ac:chgData name="Joshua Silver" userId="b4505075-3c82-4481-92e1-78bb578cc520" providerId="ADAL" clId="{99ADF8CB-8244-42C4-9EDD-741BB251121C}" dt="2020-06-10T18:56:36.721" v="42" actId="20577"/>
          <ac:spMkLst>
            <pc:docMk/>
            <pc:sldMk cId="1120509470" sldId="262"/>
            <ac:spMk id="3" creationId="{00000000-0000-0000-0000-000000000000}"/>
          </ac:spMkLst>
        </pc:spChg>
        <pc:picChg chg="add del mod">
          <ac:chgData name="Joshua Silver" userId="b4505075-3c82-4481-92e1-78bb578cc520" providerId="ADAL" clId="{99ADF8CB-8244-42C4-9EDD-741BB251121C}" dt="2020-06-10T18:50:12.730" v="41" actId="478"/>
          <ac:picMkLst>
            <pc:docMk/>
            <pc:sldMk cId="1120509470" sldId="262"/>
            <ac:picMk id="1026" creationId="{AE788883-04A1-4926-BD16-6CF9DD27EA3D}"/>
          </ac:picMkLst>
        </pc:picChg>
      </pc:sldChg>
      <pc:sldChg chg="modSp">
        <pc:chgData name="Joshua Silver" userId="b4505075-3c82-4481-92e1-78bb578cc520" providerId="ADAL" clId="{99ADF8CB-8244-42C4-9EDD-741BB251121C}" dt="2020-06-10T18:37:28.141" v="34" actId="1076"/>
        <pc:sldMkLst>
          <pc:docMk/>
          <pc:sldMk cId="1740616882" sldId="265"/>
        </pc:sldMkLst>
        <pc:picChg chg="mod">
          <ac:chgData name="Joshua Silver" userId="b4505075-3c82-4481-92e1-78bb578cc520" providerId="ADAL" clId="{99ADF8CB-8244-42C4-9EDD-741BB251121C}" dt="2020-06-10T18:37:28.141" v="34" actId="1076"/>
          <ac:picMkLst>
            <pc:docMk/>
            <pc:sldMk cId="1740616882" sldId="265"/>
            <ac:picMk id="7" creationId="{00000000-0000-0000-0000-000000000000}"/>
          </ac:picMkLst>
        </pc:picChg>
      </pc:sldChg>
      <pc:sldChg chg="modNotesTx">
        <pc:chgData name="Joshua Silver" userId="b4505075-3c82-4481-92e1-78bb578cc520" providerId="ADAL" clId="{99ADF8CB-8244-42C4-9EDD-741BB251121C}" dt="2020-06-10T17:50:54.052" v="32" actId="20577"/>
        <pc:sldMkLst>
          <pc:docMk/>
          <pc:sldMk cId="1190630889" sldId="270"/>
        </pc:sldMkLst>
      </pc:sldChg>
      <pc:sldChg chg="delSp modSp add">
        <pc:chgData name="Joshua Silver" userId="b4505075-3c82-4481-92e1-78bb578cc520" providerId="ADAL" clId="{99ADF8CB-8244-42C4-9EDD-741BB251121C}" dt="2020-06-10T18:50:09.612" v="40" actId="14100"/>
        <pc:sldMkLst>
          <pc:docMk/>
          <pc:sldMk cId="3878735308" sldId="276"/>
        </pc:sldMkLst>
        <pc:picChg chg="del">
          <ac:chgData name="Joshua Silver" userId="b4505075-3c82-4481-92e1-78bb578cc520" providerId="ADAL" clId="{99ADF8CB-8244-42C4-9EDD-741BB251121C}" dt="2020-06-10T18:50:05.487" v="38" actId="478"/>
          <ac:picMkLst>
            <pc:docMk/>
            <pc:sldMk cId="3878735308" sldId="276"/>
            <ac:picMk id="4" creationId="{00000000-0000-0000-0000-000000000000}"/>
          </ac:picMkLst>
        </pc:picChg>
        <pc:picChg chg="mod">
          <ac:chgData name="Joshua Silver" userId="b4505075-3c82-4481-92e1-78bb578cc520" providerId="ADAL" clId="{99ADF8CB-8244-42C4-9EDD-741BB251121C}" dt="2020-06-10T18:50:09.612" v="40" actId="14100"/>
          <ac:picMkLst>
            <pc:docMk/>
            <pc:sldMk cId="3878735308" sldId="276"/>
            <ac:picMk id="1026" creationId="{AE788883-04A1-4926-BD16-6CF9DD27EA3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75459-7B3B-7D43-88E8-A20A10385467}" type="datetimeFigureOut">
              <a:rPr lang="en-US" smtClean="0"/>
              <a:t>6/10/20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E21CC1-241F-B748-86F9-165FCBB30AE7}" type="slidenum">
              <a:rPr lang="en-US" smtClean="0"/>
              <a:t>‹#›</a:t>
            </a:fld>
            <a:endParaRPr lang="en-US"/>
          </a:p>
        </p:txBody>
      </p:sp>
    </p:spTree>
    <p:extLst>
      <p:ext uri="{BB962C8B-B14F-4D97-AF65-F5344CB8AC3E}">
        <p14:creationId xmlns:p14="http://schemas.microsoft.com/office/powerpoint/2010/main" val="603411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Transfrmer</a:t>
            </a:r>
            <a:r>
              <a:rPr lang="en-US"/>
              <a:t>, AGND,</a:t>
            </a:r>
          </a:p>
        </p:txBody>
      </p:sp>
      <p:sp>
        <p:nvSpPr>
          <p:cNvPr id="4" name="Slide Number Placeholder 3"/>
          <p:cNvSpPr>
            <a:spLocks noGrp="1"/>
          </p:cNvSpPr>
          <p:nvPr>
            <p:ph type="sldNum" sz="quarter" idx="10"/>
          </p:nvPr>
        </p:nvSpPr>
        <p:spPr/>
        <p:txBody>
          <a:bodyPr/>
          <a:lstStyle/>
          <a:p>
            <a:fld id="{D8E21CC1-241F-B748-86F9-165FCBB30AE7}" type="slidenum">
              <a:rPr lang="en-US" smtClean="0"/>
              <a:t>3</a:t>
            </a:fld>
            <a:endParaRPr lang="en-US"/>
          </a:p>
        </p:txBody>
      </p:sp>
    </p:spTree>
    <p:extLst>
      <p:ext uri="{BB962C8B-B14F-4D97-AF65-F5344CB8AC3E}">
        <p14:creationId xmlns:p14="http://schemas.microsoft.com/office/powerpoint/2010/main" val="159038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21CC1-241F-B748-86F9-165FCBB30AE7}" type="slidenum">
              <a:rPr lang="en-US" smtClean="0"/>
              <a:t>19</a:t>
            </a:fld>
            <a:endParaRPr lang="en-US"/>
          </a:p>
        </p:txBody>
      </p:sp>
    </p:spTree>
    <p:extLst>
      <p:ext uri="{BB962C8B-B14F-4D97-AF65-F5344CB8AC3E}">
        <p14:creationId xmlns:p14="http://schemas.microsoft.com/office/powerpoint/2010/main" val="9317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here, we essentially</a:t>
            </a:r>
            <a:r>
              <a:rPr lang="en-US" baseline="0"/>
              <a:t> have an operating radio receiver! However, </a:t>
            </a:r>
            <a:r>
              <a:rPr lang="en-US"/>
              <a:t>there are several things that can be done to make the project more complete. Firstly, getting</a:t>
            </a:r>
            <a:r>
              <a:rPr lang="en-US" baseline="0"/>
              <a:t> the rest of the bandpass filters working is probably the first task that needs to be accomplished. Secondly, performing more tests using the receiver to listen for AM radio frequencies, then as we continue to document the project - I'm sure we will continue to find more bugs, proceed to fix them and find inspiration to make enhancements only to find out that the enhancements had bugs and then we'll have to repeat the process. </a:t>
            </a:r>
          </a:p>
          <a:p>
            <a:endParaRPr lang="en-US" baseline="0"/>
          </a:p>
          <a:p>
            <a:r>
              <a:rPr lang="en-US" baseline="0"/>
              <a:t>Probably the most important part of this project: what did we learn. We learned that datasheets are invaluable resources, and learning how to interpret, understand, and apply them are life skills. Secondly, bring-up procedures are very important to follow in order to avoid as many mistakes as possible. We also learned how to approach a problem from an engineering perspective, as well as developed patience and perseverance - especially in the sight of frustration of so many issues needing to be solved. </a:t>
            </a:r>
            <a:endParaRPr lang="en-US"/>
          </a:p>
        </p:txBody>
      </p:sp>
      <p:sp>
        <p:nvSpPr>
          <p:cNvPr id="4" name="Slide Number Placeholder 3"/>
          <p:cNvSpPr>
            <a:spLocks noGrp="1"/>
          </p:cNvSpPr>
          <p:nvPr>
            <p:ph type="sldNum" sz="quarter" idx="10"/>
          </p:nvPr>
        </p:nvSpPr>
        <p:spPr/>
        <p:txBody>
          <a:bodyPr/>
          <a:lstStyle/>
          <a:p>
            <a:fld id="{D8E21CC1-241F-B748-86F9-165FCBB30AE7}" type="slidenum">
              <a:rPr lang="en-US" smtClean="0"/>
              <a:t>20</a:t>
            </a:fld>
            <a:endParaRPr lang="en-US"/>
          </a:p>
        </p:txBody>
      </p:sp>
    </p:spTree>
    <p:extLst>
      <p:ext uri="{BB962C8B-B14F-4D97-AF65-F5344CB8AC3E}">
        <p14:creationId xmlns:p14="http://schemas.microsoft.com/office/powerpoint/2010/main" val="1998719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a:t>
            </a:r>
            <a:r>
              <a:rPr lang="en-US" baseline="0"/>
              <a:t> brings us to the end of our presentation. Are there any questions?</a:t>
            </a:r>
            <a:endParaRPr lang="en-US"/>
          </a:p>
        </p:txBody>
      </p:sp>
      <p:sp>
        <p:nvSpPr>
          <p:cNvPr id="4" name="Slide Number Placeholder 3"/>
          <p:cNvSpPr>
            <a:spLocks noGrp="1"/>
          </p:cNvSpPr>
          <p:nvPr>
            <p:ph type="sldNum" sz="quarter" idx="10"/>
          </p:nvPr>
        </p:nvSpPr>
        <p:spPr/>
        <p:txBody>
          <a:bodyPr/>
          <a:lstStyle/>
          <a:p>
            <a:fld id="{D8E21CC1-241F-B748-86F9-165FCBB30AE7}" type="slidenum">
              <a:rPr lang="en-US" smtClean="0"/>
              <a:t>21</a:t>
            </a:fld>
            <a:endParaRPr lang="en-US"/>
          </a:p>
        </p:txBody>
      </p:sp>
    </p:spTree>
    <p:extLst>
      <p:ext uri="{BB962C8B-B14F-4D97-AF65-F5344CB8AC3E}">
        <p14:creationId xmlns:p14="http://schemas.microsoft.com/office/powerpoint/2010/main" val="1716980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21CC1-241F-B748-86F9-165FCBB30AE7}" type="slidenum">
              <a:rPr lang="en-US" smtClean="0"/>
              <a:t>4</a:t>
            </a:fld>
            <a:endParaRPr lang="en-US"/>
          </a:p>
        </p:txBody>
      </p:sp>
    </p:spTree>
    <p:extLst>
      <p:ext uri="{BB962C8B-B14F-4D97-AF65-F5344CB8AC3E}">
        <p14:creationId xmlns:p14="http://schemas.microsoft.com/office/powerpoint/2010/main" val="121354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8E21CC1-241F-B748-86F9-165FCBB30AE7}" type="slidenum">
              <a:rPr lang="en-US" smtClean="0"/>
              <a:t>8</a:t>
            </a:fld>
            <a:endParaRPr lang="en-US"/>
          </a:p>
        </p:txBody>
      </p:sp>
    </p:spTree>
    <p:extLst>
      <p:ext uri="{BB962C8B-B14F-4D97-AF65-F5344CB8AC3E}">
        <p14:creationId xmlns:p14="http://schemas.microsoft.com/office/powerpoint/2010/main" val="1337337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received our components</a:t>
            </a:r>
            <a:r>
              <a:rPr lang="en-US" baseline="0"/>
              <a:t> and boards, we were tasked with constructing a build and test plan. While the outline we created was useful - I found that the order of testing varied slightly and the types of errors I found in our board were not ones that I had anticipated. </a:t>
            </a:r>
          </a:p>
          <a:p>
            <a:endParaRPr lang="en-US" baseline="0"/>
          </a:p>
          <a:p>
            <a:r>
              <a:rPr lang="en-US" baseline="0"/>
              <a:t>I started testing the board beginning with the local oscillator, which entailed downloading the necessary libraries and test code for </a:t>
            </a:r>
            <a:r>
              <a:rPr lang="en-US" baseline="0" err="1"/>
              <a:t>arduino</a:t>
            </a:r>
            <a:r>
              <a:rPr lang="en-US" baseline="0"/>
              <a:t>. I found 2 major errors in our design regarding the local oscillator. One, the pad numbers of our crystal were incorrect, and two, our pull-up resistors for the si5351 clock generator were incorrect. The pictures here show the corrected outputs starting with the crystal output of 25Mhz on top, followed by the output of the si5351, and finally the output of the </a:t>
            </a:r>
            <a:r>
              <a:rPr lang="en-US" baseline="0" err="1"/>
              <a:t>johnson</a:t>
            </a:r>
            <a:r>
              <a:rPr lang="en-US" baseline="0"/>
              <a:t> counter below. </a:t>
            </a:r>
          </a:p>
          <a:p>
            <a:endParaRPr lang="en-US" baseline="0"/>
          </a:p>
          <a:p>
            <a:r>
              <a:rPr lang="en-US" baseline="0"/>
              <a:t>This next picture shows the corrections I had to make to our board, circled in red, to get the desired outputs shown previously.</a:t>
            </a:r>
            <a:endParaRPr lang="en-US"/>
          </a:p>
        </p:txBody>
      </p:sp>
      <p:sp>
        <p:nvSpPr>
          <p:cNvPr id="4" name="Slide Number Placeholder 3"/>
          <p:cNvSpPr>
            <a:spLocks noGrp="1"/>
          </p:cNvSpPr>
          <p:nvPr>
            <p:ph type="sldNum" sz="quarter" idx="10"/>
          </p:nvPr>
        </p:nvSpPr>
        <p:spPr/>
        <p:txBody>
          <a:bodyPr/>
          <a:lstStyle/>
          <a:p>
            <a:fld id="{D8E21CC1-241F-B748-86F9-165FCBB30AE7}" type="slidenum">
              <a:rPr lang="en-US" smtClean="0"/>
              <a:t>13</a:t>
            </a:fld>
            <a:endParaRPr lang="en-US"/>
          </a:p>
        </p:txBody>
      </p:sp>
    </p:spTree>
    <p:extLst>
      <p:ext uri="{BB962C8B-B14F-4D97-AF65-F5344CB8AC3E}">
        <p14:creationId xmlns:p14="http://schemas.microsoft.com/office/powerpoint/2010/main" val="1460923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major component</a:t>
            </a:r>
            <a:r>
              <a:rPr lang="en-US" baseline="0"/>
              <a:t> to test was the bandpass filters. Since we had more than one bandpass filter, we had the added task of needing to communicate to the multiplexer which filter to select. For the purpose of testing, I chose to just use the default of 00 to select the first bandpass filter - and in sake of saving time, I decided that editing the actual code for use with </a:t>
            </a:r>
            <a:r>
              <a:rPr lang="en-US" baseline="0" err="1"/>
              <a:t>quisk</a:t>
            </a:r>
            <a:r>
              <a:rPr lang="en-US" baseline="0"/>
              <a:t> for selecting a bandpass filter could be investigated and dealt with at a later time since we already had one bandpass filter working. </a:t>
            </a:r>
          </a:p>
          <a:p>
            <a:endParaRPr lang="en-US" baseline="0"/>
          </a:p>
          <a:p>
            <a:r>
              <a:rPr lang="en-US" baseline="0"/>
              <a:t>The first obvious issue I found with the bandpass filters is that it fried my </a:t>
            </a:r>
            <a:r>
              <a:rPr lang="en-US" baseline="0" err="1"/>
              <a:t>arduino's</a:t>
            </a:r>
            <a:r>
              <a:rPr lang="en-US" baseline="0"/>
              <a:t> 5V </a:t>
            </a:r>
            <a:r>
              <a:rPr lang="en-US" baseline="0" err="1"/>
              <a:t>usb</a:t>
            </a:r>
            <a:r>
              <a:rPr lang="en-US" baseline="0"/>
              <a:t> </a:t>
            </a:r>
            <a:r>
              <a:rPr lang="en-US" baseline="0" err="1"/>
              <a:t>passthrough</a:t>
            </a:r>
            <a:r>
              <a:rPr lang="en-US" baseline="0"/>
              <a:t>.  After investigation, we discovered that the wiring for our bandpass filters was incorrect. You can see the correction I made on the board in the picture here. </a:t>
            </a:r>
          </a:p>
          <a:p>
            <a:endParaRPr lang="en-US" baseline="0"/>
          </a:p>
          <a:p>
            <a:r>
              <a:rPr lang="en-US" baseline="0"/>
              <a:t>With this correction, the first bandpass filter appears to be working as expected - though further tests analyzing the selectivity of the filters could be something we could look into in the future.</a:t>
            </a:r>
            <a:endParaRPr lang="en-US"/>
          </a:p>
        </p:txBody>
      </p:sp>
      <p:sp>
        <p:nvSpPr>
          <p:cNvPr id="4" name="Slide Number Placeholder 3"/>
          <p:cNvSpPr>
            <a:spLocks noGrp="1"/>
          </p:cNvSpPr>
          <p:nvPr>
            <p:ph type="sldNum" sz="quarter" idx="10"/>
          </p:nvPr>
        </p:nvSpPr>
        <p:spPr/>
        <p:txBody>
          <a:bodyPr/>
          <a:lstStyle/>
          <a:p>
            <a:fld id="{D8E21CC1-241F-B748-86F9-165FCBB30AE7}" type="slidenum">
              <a:rPr lang="en-US" smtClean="0"/>
              <a:t>14</a:t>
            </a:fld>
            <a:endParaRPr lang="en-US"/>
          </a:p>
        </p:txBody>
      </p:sp>
    </p:spTree>
    <p:extLst>
      <p:ext uri="{BB962C8B-B14F-4D97-AF65-F5344CB8AC3E}">
        <p14:creationId xmlns:p14="http://schemas.microsoft.com/office/powerpoint/2010/main" val="680479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 had our RF signal from</a:t>
            </a:r>
            <a:r>
              <a:rPr lang="en-US" baseline="0"/>
              <a:t> the bandpass filters sorted out as well as the signal from the local oscillator, I could look into the </a:t>
            </a:r>
            <a:r>
              <a:rPr lang="en-US" baseline="0" err="1"/>
              <a:t>tayloe</a:t>
            </a:r>
            <a:r>
              <a:rPr lang="en-US" baseline="0"/>
              <a:t> mixer. The images you see here are the outputs of the </a:t>
            </a:r>
            <a:r>
              <a:rPr lang="en-US" baseline="0" err="1"/>
              <a:t>tayloe</a:t>
            </a:r>
            <a:r>
              <a:rPr lang="en-US" baseline="0"/>
              <a:t> mixer, where the 0_deg signal is always in yellow. It's important to note that these outputs only look like this when the op-amps are not attached. </a:t>
            </a:r>
          </a:p>
          <a:p>
            <a:endParaRPr lang="en-US" baseline="0"/>
          </a:p>
          <a:p>
            <a:r>
              <a:rPr lang="en-US" baseline="0"/>
              <a:t>Again, we found another issue with this component. Shown in the picture here is the correction made. We had accidentally designed the schematic with the 0 and 90 degree signals being summed, and the 180 and 270 signals being summed. Rather than summing the 0 and 180 together, and the 90 and 270 together. This resulted in a final I and Q signal exactly 180 degrees out of phase instead of 90.  Making this correction solved the issue. </a:t>
            </a:r>
            <a:endParaRPr lang="en-US"/>
          </a:p>
        </p:txBody>
      </p:sp>
      <p:sp>
        <p:nvSpPr>
          <p:cNvPr id="4" name="Slide Number Placeholder 3"/>
          <p:cNvSpPr>
            <a:spLocks noGrp="1"/>
          </p:cNvSpPr>
          <p:nvPr>
            <p:ph type="sldNum" sz="quarter" idx="10"/>
          </p:nvPr>
        </p:nvSpPr>
        <p:spPr/>
        <p:txBody>
          <a:bodyPr/>
          <a:lstStyle/>
          <a:p>
            <a:fld id="{D8E21CC1-241F-B748-86F9-165FCBB30AE7}" type="slidenum">
              <a:rPr lang="en-US" smtClean="0"/>
              <a:t>15</a:t>
            </a:fld>
            <a:endParaRPr lang="en-US"/>
          </a:p>
        </p:txBody>
      </p:sp>
    </p:spTree>
    <p:extLst>
      <p:ext uri="{BB962C8B-B14F-4D97-AF65-F5344CB8AC3E}">
        <p14:creationId xmlns:p14="http://schemas.microsoft.com/office/powerpoint/2010/main" val="2119974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a:t>
            </a:r>
            <a:r>
              <a:rPr lang="en-US" baseline="0"/>
              <a:t> output directly after the summing op-amps - 90 degrees out of phase and with the same amplitude. The only issue was that it was still noisy. But that's why we had the second set of op-amps as a low pass filter. You can see that the signal here is much cleaner. Here, I had the input signal a bit too large, hence you can see the clipping here. But this is something we could easily fix with using  a smaller input signal from the analog discovery.  </a:t>
            </a:r>
          </a:p>
          <a:p>
            <a:endParaRPr lang="en-US" baseline="0"/>
          </a:p>
          <a:p>
            <a:r>
              <a:rPr lang="en-US" baseline="0"/>
              <a:t>Knowing our luck, of course we had to have another issue. You'll note that our signal is 90 degrees out of phase here at the output. HOWEVER, when attached to the audio jack, they became IN phase - therefore we would not see any image rejection. The reason for this was bad connections in the audio jack. You can see in this picture how we side-stepped this issue. The alligator clips were then clipped on to their corresponding R, T, or S section of the cable. </a:t>
            </a:r>
          </a:p>
        </p:txBody>
      </p:sp>
      <p:sp>
        <p:nvSpPr>
          <p:cNvPr id="4" name="Slide Number Placeholder 3"/>
          <p:cNvSpPr>
            <a:spLocks noGrp="1"/>
          </p:cNvSpPr>
          <p:nvPr>
            <p:ph type="sldNum" sz="quarter" idx="10"/>
          </p:nvPr>
        </p:nvSpPr>
        <p:spPr/>
        <p:txBody>
          <a:bodyPr/>
          <a:lstStyle/>
          <a:p>
            <a:fld id="{D8E21CC1-241F-B748-86F9-165FCBB30AE7}" type="slidenum">
              <a:rPr lang="en-US" smtClean="0"/>
              <a:t>16</a:t>
            </a:fld>
            <a:endParaRPr lang="en-US"/>
          </a:p>
        </p:txBody>
      </p:sp>
    </p:spTree>
    <p:extLst>
      <p:ext uri="{BB962C8B-B14F-4D97-AF65-F5344CB8AC3E}">
        <p14:creationId xmlns:p14="http://schemas.microsoft.com/office/powerpoint/2010/main" val="1560654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thought before tackling</a:t>
            </a:r>
            <a:r>
              <a:rPr lang="en-US" baseline="0"/>
              <a:t> the last major issue. I would </a:t>
            </a:r>
            <a:r>
              <a:rPr lang="en-US" baseline="0" err="1"/>
              <a:t>reccomend</a:t>
            </a:r>
            <a:r>
              <a:rPr lang="en-US" baseline="0"/>
              <a:t> avoiding installing </a:t>
            </a:r>
            <a:r>
              <a:rPr lang="en-US" baseline="0" err="1"/>
              <a:t>quisk</a:t>
            </a:r>
            <a:r>
              <a:rPr lang="en-US" baseline="0"/>
              <a:t> on a mac unless absolutely necessary. It's not exactly an easy step by step process as is described for </a:t>
            </a:r>
            <a:r>
              <a:rPr lang="en-US" baseline="0" err="1"/>
              <a:t>linux</a:t>
            </a:r>
            <a:r>
              <a:rPr lang="en-US" baseline="0"/>
              <a:t> and windows operating system. </a:t>
            </a:r>
          </a:p>
          <a:p>
            <a:endParaRPr lang="en-US" baseline="0"/>
          </a:p>
          <a:p>
            <a:r>
              <a:rPr lang="en-US"/>
              <a:t>Back to the last major</a:t>
            </a:r>
            <a:r>
              <a:rPr lang="en-US" baseline="0"/>
              <a:t> issue remaining: </a:t>
            </a:r>
            <a:r>
              <a:rPr lang="en-US" baseline="0" err="1"/>
              <a:t>quisk</a:t>
            </a:r>
            <a:r>
              <a:rPr lang="en-US" baseline="0"/>
              <a:t> was still not rejecting the image. Initially thought to be a mac-</a:t>
            </a:r>
            <a:r>
              <a:rPr lang="en-US" baseline="0" err="1"/>
              <a:t>quisk</a:t>
            </a:r>
            <a:r>
              <a:rPr lang="en-US" baseline="0"/>
              <a:t> </a:t>
            </a:r>
            <a:r>
              <a:rPr lang="en-US" baseline="0" err="1"/>
              <a:t>compatability</a:t>
            </a:r>
            <a:r>
              <a:rPr lang="en-US" baseline="0"/>
              <a:t> issue, we discovered that it was actually a problem with the soundcards being only mono instead of stereo. Switching out the soundcard and some other technicalities regarding the soundcard resulted in the following results... </a:t>
            </a:r>
            <a:endParaRPr lang="en-US"/>
          </a:p>
        </p:txBody>
      </p:sp>
      <p:sp>
        <p:nvSpPr>
          <p:cNvPr id="4" name="Slide Number Placeholder 3"/>
          <p:cNvSpPr>
            <a:spLocks noGrp="1"/>
          </p:cNvSpPr>
          <p:nvPr>
            <p:ph type="sldNum" sz="quarter" idx="10"/>
          </p:nvPr>
        </p:nvSpPr>
        <p:spPr/>
        <p:txBody>
          <a:bodyPr/>
          <a:lstStyle/>
          <a:p>
            <a:fld id="{D8E21CC1-241F-B748-86F9-165FCBB30AE7}" type="slidenum">
              <a:rPr lang="en-US" smtClean="0"/>
              <a:t>17</a:t>
            </a:fld>
            <a:endParaRPr lang="en-US"/>
          </a:p>
        </p:txBody>
      </p:sp>
    </p:spTree>
    <p:extLst>
      <p:ext uri="{BB962C8B-B14F-4D97-AF65-F5344CB8AC3E}">
        <p14:creationId xmlns:p14="http://schemas.microsoft.com/office/powerpoint/2010/main" val="750377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 am</a:t>
            </a:r>
            <a:r>
              <a:rPr lang="en-US" baseline="0"/>
              <a:t> showing you the fruits of our labor. Image rejection is a little more than 30dB, probably somewhere around 34dB. However, using </a:t>
            </a:r>
            <a:r>
              <a:rPr lang="en-US" baseline="0" err="1"/>
              <a:t>quisk's</a:t>
            </a:r>
            <a:r>
              <a:rPr lang="en-US" baseline="0"/>
              <a:t> RX Phase configuration option, we can pretty much remove the image entirely so that we only have our ONE desired delta function. </a:t>
            </a:r>
          </a:p>
          <a:p>
            <a:endParaRPr lang="en-US" baseline="0"/>
          </a:p>
          <a:p>
            <a:r>
              <a:rPr lang="en-US" baseline="0"/>
              <a:t>I also tested for minimum signal </a:t>
            </a:r>
            <a:r>
              <a:rPr lang="en-US" baseline="0" err="1"/>
              <a:t>discernability</a:t>
            </a:r>
            <a:r>
              <a:rPr lang="en-US" baseline="0"/>
              <a:t>, which came to be around 0.5uV. </a:t>
            </a:r>
          </a:p>
          <a:p>
            <a:endParaRPr lang="en-US" baseline="0"/>
          </a:p>
          <a:p>
            <a:r>
              <a:rPr lang="en-US" baseline="0"/>
              <a:t>This next slide is a short video of the signals I was able to pick up with the receiver using a 2 </a:t>
            </a:r>
            <a:r>
              <a:rPr lang="en-US" baseline="0" err="1"/>
              <a:t>ft</a:t>
            </a:r>
            <a:r>
              <a:rPr lang="en-US" baseline="0"/>
              <a:t> antenna. </a:t>
            </a:r>
            <a:endParaRPr lang="en-US"/>
          </a:p>
        </p:txBody>
      </p:sp>
      <p:sp>
        <p:nvSpPr>
          <p:cNvPr id="4" name="Slide Number Placeholder 3"/>
          <p:cNvSpPr>
            <a:spLocks noGrp="1"/>
          </p:cNvSpPr>
          <p:nvPr>
            <p:ph type="sldNum" sz="quarter" idx="10"/>
          </p:nvPr>
        </p:nvSpPr>
        <p:spPr/>
        <p:txBody>
          <a:bodyPr/>
          <a:lstStyle/>
          <a:p>
            <a:fld id="{D8E21CC1-241F-B748-86F9-165FCBB30AE7}" type="slidenum">
              <a:rPr lang="en-US" smtClean="0"/>
              <a:t>18</a:t>
            </a:fld>
            <a:endParaRPr lang="en-US"/>
          </a:p>
        </p:txBody>
      </p:sp>
    </p:spTree>
    <p:extLst>
      <p:ext uri="{BB962C8B-B14F-4D97-AF65-F5344CB8AC3E}">
        <p14:creationId xmlns:p14="http://schemas.microsoft.com/office/powerpoint/2010/main" val="470505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205AC98-257F-6449-B9BF-53B5D7F9CA86}" type="datetimeFigureOut">
              <a:rPr lang="en-US" smtClean="0"/>
              <a:t>6/10/20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F74C6-343F-F04A-A28A-D7B3611C8108}" type="slidenum">
              <a:rPr lang="en-US" smtClean="0"/>
              <a:t>‹#›</a:t>
            </a:fld>
            <a:endParaRPr lang="en-US"/>
          </a:p>
        </p:txBody>
      </p:sp>
    </p:spTree>
    <p:extLst>
      <p:ext uri="{BB962C8B-B14F-4D97-AF65-F5344CB8AC3E}">
        <p14:creationId xmlns:p14="http://schemas.microsoft.com/office/powerpoint/2010/main" val="162403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05AC98-257F-6449-B9BF-53B5D7F9CA86}" type="datetimeFigureOut">
              <a:rPr lang="en-US" smtClean="0"/>
              <a:t>6/10/20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F74C6-343F-F04A-A28A-D7B3611C8108}" type="slidenum">
              <a:rPr lang="en-US" smtClean="0"/>
              <a:t>‹#›</a:t>
            </a:fld>
            <a:endParaRPr lang="en-US"/>
          </a:p>
        </p:txBody>
      </p:sp>
    </p:spTree>
    <p:extLst>
      <p:ext uri="{BB962C8B-B14F-4D97-AF65-F5344CB8AC3E}">
        <p14:creationId xmlns:p14="http://schemas.microsoft.com/office/powerpoint/2010/main" val="185301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05AC98-257F-6449-B9BF-53B5D7F9CA86}" type="datetimeFigureOut">
              <a:rPr lang="en-US" smtClean="0"/>
              <a:t>6/10/20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F74C6-343F-F04A-A28A-D7B3611C8108}" type="slidenum">
              <a:rPr lang="en-US" smtClean="0"/>
              <a:t>‹#›</a:t>
            </a:fld>
            <a:endParaRPr lang="en-US"/>
          </a:p>
        </p:txBody>
      </p:sp>
    </p:spTree>
    <p:extLst>
      <p:ext uri="{BB962C8B-B14F-4D97-AF65-F5344CB8AC3E}">
        <p14:creationId xmlns:p14="http://schemas.microsoft.com/office/powerpoint/2010/main" val="770095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05AC98-257F-6449-B9BF-53B5D7F9CA86}" type="datetimeFigureOut">
              <a:rPr lang="en-US" smtClean="0"/>
              <a:t>6/10/20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F74C6-343F-F04A-A28A-D7B3611C8108}" type="slidenum">
              <a:rPr lang="en-US" smtClean="0"/>
              <a:t>‹#›</a:t>
            </a:fld>
            <a:endParaRPr lang="en-US"/>
          </a:p>
        </p:txBody>
      </p:sp>
    </p:spTree>
    <p:extLst>
      <p:ext uri="{BB962C8B-B14F-4D97-AF65-F5344CB8AC3E}">
        <p14:creationId xmlns:p14="http://schemas.microsoft.com/office/powerpoint/2010/main" val="63488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05AC98-257F-6449-B9BF-53B5D7F9CA86}" type="datetimeFigureOut">
              <a:rPr lang="en-US" smtClean="0"/>
              <a:t>6/10/20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F74C6-343F-F04A-A28A-D7B3611C8108}" type="slidenum">
              <a:rPr lang="en-US" smtClean="0"/>
              <a:t>‹#›</a:t>
            </a:fld>
            <a:endParaRPr lang="en-US"/>
          </a:p>
        </p:txBody>
      </p:sp>
    </p:spTree>
    <p:extLst>
      <p:ext uri="{BB962C8B-B14F-4D97-AF65-F5344CB8AC3E}">
        <p14:creationId xmlns:p14="http://schemas.microsoft.com/office/powerpoint/2010/main" val="190753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05AC98-257F-6449-B9BF-53B5D7F9CA86}" type="datetimeFigureOut">
              <a:rPr lang="en-US" smtClean="0"/>
              <a:t>6/10/20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F74C6-343F-F04A-A28A-D7B3611C8108}" type="slidenum">
              <a:rPr lang="en-US" smtClean="0"/>
              <a:t>‹#›</a:t>
            </a:fld>
            <a:endParaRPr lang="en-US"/>
          </a:p>
        </p:txBody>
      </p:sp>
    </p:spTree>
    <p:extLst>
      <p:ext uri="{BB962C8B-B14F-4D97-AF65-F5344CB8AC3E}">
        <p14:creationId xmlns:p14="http://schemas.microsoft.com/office/powerpoint/2010/main" val="113747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05AC98-257F-6449-B9BF-53B5D7F9CA86}" type="datetimeFigureOut">
              <a:rPr lang="en-US" smtClean="0"/>
              <a:t>6/10/20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6F74C6-343F-F04A-A28A-D7B3611C8108}" type="slidenum">
              <a:rPr lang="en-US" smtClean="0"/>
              <a:t>‹#›</a:t>
            </a:fld>
            <a:endParaRPr lang="en-US"/>
          </a:p>
        </p:txBody>
      </p:sp>
    </p:spTree>
    <p:extLst>
      <p:ext uri="{BB962C8B-B14F-4D97-AF65-F5344CB8AC3E}">
        <p14:creationId xmlns:p14="http://schemas.microsoft.com/office/powerpoint/2010/main" val="501601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05AC98-257F-6449-B9BF-53B5D7F9CA86}" type="datetimeFigureOut">
              <a:rPr lang="en-US" smtClean="0"/>
              <a:t>6/10/20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6F74C6-343F-F04A-A28A-D7B3611C8108}" type="slidenum">
              <a:rPr lang="en-US" smtClean="0"/>
              <a:t>‹#›</a:t>
            </a:fld>
            <a:endParaRPr lang="en-US"/>
          </a:p>
        </p:txBody>
      </p:sp>
    </p:spTree>
    <p:extLst>
      <p:ext uri="{BB962C8B-B14F-4D97-AF65-F5344CB8AC3E}">
        <p14:creationId xmlns:p14="http://schemas.microsoft.com/office/powerpoint/2010/main" val="1550239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05AC98-257F-6449-B9BF-53B5D7F9CA86}" type="datetimeFigureOut">
              <a:rPr lang="en-US" smtClean="0"/>
              <a:t>6/10/20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6F74C6-343F-F04A-A28A-D7B3611C8108}" type="slidenum">
              <a:rPr lang="en-US" smtClean="0"/>
              <a:t>‹#›</a:t>
            </a:fld>
            <a:endParaRPr lang="en-US"/>
          </a:p>
        </p:txBody>
      </p:sp>
    </p:spTree>
    <p:extLst>
      <p:ext uri="{BB962C8B-B14F-4D97-AF65-F5344CB8AC3E}">
        <p14:creationId xmlns:p14="http://schemas.microsoft.com/office/powerpoint/2010/main" val="15952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05AC98-257F-6449-B9BF-53B5D7F9CA86}" type="datetimeFigureOut">
              <a:rPr lang="en-US" smtClean="0"/>
              <a:t>6/10/20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F74C6-343F-F04A-A28A-D7B3611C8108}" type="slidenum">
              <a:rPr lang="en-US" smtClean="0"/>
              <a:t>‹#›</a:t>
            </a:fld>
            <a:endParaRPr lang="en-US"/>
          </a:p>
        </p:txBody>
      </p:sp>
    </p:spTree>
    <p:extLst>
      <p:ext uri="{BB962C8B-B14F-4D97-AF65-F5344CB8AC3E}">
        <p14:creationId xmlns:p14="http://schemas.microsoft.com/office/powerpoint/2010/main" val="32915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05AC98-257F-6449-B9BF-53B5D7F9CA86}" type="datetimeFigureOut">
              <a:rPr lang="en-US" smtClean="0"/>
              <a:t>6/10/20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F74C6-343F-F04A-A28A-D7B3611C8108}" type="slidenum">
              <a:rPr lang="en-US" smtClean="0"/>
              <a:t>‹#›</a:t>
            </a:fld>
            <a:endParaRPr lang="en-US"/>
          </a:p>
        </p:txBody>
      </p:sp>
    </p:spTree>
    <p:extLst>
      <p:ext uri="{BB962C8B-B14F-4D97-AF65-F5344CB8AC3E}">
        <p14:creationId xmlns:p14="http://schemas.microsoft.com/office/powerpoint/2010/main" val="159571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05AC98-257F-6449-B9BF-53B5D7F9CA86}" type="datetimeFigureOut">
              <a:rPr lang="en-US" smtClean="0"/>
              <a:t>6/10/20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F74C6-343F-F04A-A28A-D7B3611C8108}" type="slidenum">
              <a:rPr lang="en-US" smtClean="0"/>
              <a:t>‹#›</a:t>
            </a:fld>
            <a:endParaRPr lang="en-US"/>
          </a:p>
        </p:txBody>
      </p:sp>
    </p:spTree>
    <p:extLst>
      <p:ext uri="{BB962C8B-B14F-4D97-AF65-F5344CB8AC3E}">
        <p14:creationId xmlns:p14="http://schemas.microsoft.com/office/powerpoint/2010/main" val="2115805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jpe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jpe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jpe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0.xml"/><Relationship Id="rId5" Type="http://schemas.openxmlformats.org/officeDocument/2006/relationships/image" Target="../media/image1.png"/><Relationship Id="rId6" Type="http://schemas.openxmlformats.org/officeDocument/2006/relationships/image" Target="../media/image27.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em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7348">
            <a:off x="7995101" y="1727957"/>
            <a:ext cx="2313098" cy="51050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95" t="7115" r="45370" b="15607"/>
          <a:stretch/>
        </p:blipFill>
        <p:spPr>
          <a:xfrm>
            <a:off x="0" y="-22671"/>
            <a:ext cx="8158163" cy="6880671"/>
          </a:xfrm>
          <a:prstGeom prst="rect">
            <a:avLst/>
          </a:prstGeom>
        </p:spPr>
      </p:pic>
      <p:sp>
        <p:nvSpPr>
          <p:cNvPr id="2" name="Title 1"/>
          <p:cNvSpPr>
            <a:spLocks noGrp="1"/>
          </p:cNvSpPr>
          <p:nvPr>
            <p:ph type="ctrTitle"/>
          </p:nvPr>
        </p:nvSpPr>
        <p:spPr>
          <a:xfrm>
            <a:off x="8047630" y="2527415"/>
            <a:ext cx="3198125" cy="3090118"/>
          </a:xfrm>
        </p:spPr>
        <p:txBody>
          <a:bodyPr>
            <a:normAutofit fontScale="90000"/>
          </a:bodyPr>
          <a:lstStyle/>
          <a:p>
            <a:pPr algn="l"/>
            <a:r>
              <a:rPr lang="en-US"/>
              <a:t>Software </a:t>
            </a:r>
            <a:br>
              <a:rPr lang="en-US"/>
            </a:br>
            <a:r>
              <a:rPr lang="en-US"/>
              <a:t>Defined </a:t>
            </a:r>
            <a:br>
              <a:rPr lang="en-US"/>
            </a:br>
            <a:r>
              <a:rPr lang="en-US"/>
              <a:t>Radio </a:t>
            </a:r>
            <a:br>
              <a:rPr lang="en-US"/>
            </a:br>
            <a:r>
              <a:rPr lang="en-US"/>
              <a:t>Receiver</a:t>
            </a:r>
          </a:p>
        </p:txBody>
      </p:sp>
      <p:sp>
        <p:nvSpPr>
          <p:cNvPr id="3" name="Subtitle 2"/>
          <p:cNvSpPr>
            <a:spLocks noGrp="1"/>
          </p:cNvSpPr>
          <p:nvPr>
            <p:ph type="subTitle" idx="1"/>
          </p:nvPr>
        </p:nvSpPr>
        <p:spPr>
          <a:xfrm>
            <a:off x="8158162" y="5860741"/>
            <a:ext cx="3428787" cy="778893"/>
          </a:xfrm>
        </p:spPr>
        <p:txBody>
          <a:bodyPr>
            <a:normAutofit/>
          </a:bodyPr>
          <a:lstStyle/>
          <a:p>
            <a:pPr algn="l"/>
            <a:r>
              <a:rPr lang="en-US" sz="1800"/>
              <a:t>Joshua Silver  &amp;  Jordyn Watkins</a:t>
            </a:r>
          </a:p>
          <a:p>
            <a:pPr algn="l"/>
            <a:r>
              <a:rPr lang="en-US" sz="1800"/>
              <a:t>ENGR 357</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86653">
            <a:off x="10158811" y="1899168"/>
            <a:ext cx="2313098" cy="510508"/>
          </a:xfrm>
          <a:prstGeom prst="rect">
            <a:avLst/>
          </a:prstGeom>
        </p:spPr>
      </p:pic>
    </p:spTree>
    <p:extLst>
      <p:ext uri="{BB962C8B-B14F-4D97-AF65-F5344CB8AC3E}">
        <p14:creationId xmlns:p14="http://schemas.microsoft.com/office/powerpoint/2010/main" val="11611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 </a:t>
            </a:r>
            <a:r>
              <a:rPr lang="mr-IN"/>
              <a:t>–</a:t>
            </a:r>
            <a:r>
              <a:rPr lang="en-US"/>
              <a:t> </a:t>
            </a:r>
            <a:r>
              <a:rPr lang="en-US" err="1"/>
              <a:t>LTSpice</a:t>
            </a:r>
            <a:r>
              <a:rPr lang="en-US"/>
              <a:t> Sim</a:t>
            </a:r>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855" y="1870364"/>
            <a:ext cx="9346665" cy="4551092"/>
          </a:xfrm>
          <a:prstGeom prst="rect">
            <a:avLst/>
          </a:prstGeom>
        </p:spPr>
      </p:pic>
    </p:spTree>
    <p:extLst>
      <p:ext uri="{BB962C8B-B14F-4D97-AF65-F5344CB8AC3E}">
        <p14:creationId xmlns:p14="http://schemas.microsoft.com/office/powerpoint/2010/main" val="484589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a:t>
            </a:r>
          </a:p>
        </p:txBody>
      </p:sp>
      <p:sp>
        <p:nvSpPr>
          <p:cNvPr id="3" name="TextBox 2"/>
          <p:cNvSpPr txBox="1"/>
          <p:nvPr/>
        </p:nvSpPr>
        <p:spPr>
          <a:xfrm>
            <a:off x="838200" y="1576388"/>
            <a:ext cx="10329472" cy="3970318"/>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r>
              <a:rPr lang="en-US" sz="2000"/>
              <a:t>SMD Components</a:t>
            </a:r>
          </a:p>
          <a:p>
            <a:pPr marL="285750" indent="-285750">
              <a:buFont typeface="Arial" charset="0"/>
              <a:buChar char="•"/>
            </a:pPr>
            <a:endParaRPr lang="en-US" sz="2000"/>
          </a:p>
          <a:p>
            <a:pPr marL="285750" indent="-285750">
              <a:buFont typeface="Arial" charset="0"/>
              <a:buChar char="•"/>
            </a:pPr>
            <a:r>
              <a:rPr lang="en-US" sz="2000"/>
              <a:t>Stencil Use</a:t>
            </a:r>
          </a:p>
          <a:p>
            <a:pPr marL="285750" indent="-285750">
              <a:buFont typeface="Arial" charset="0"/>
              <a:buChar char="•"/>
            </a:pPr>
            <a:endParaRPr lang="en-US" sz="2000"/>
          </a:p>
          <a:p>
            <a:pPr marL="285750" indent="-285750">
              <a:buFont typeface="Arial" charset="0"/>
              <a:buChar char="•"/>
            </a:pPr>
            <a:r>
              <a:rPr lang="en-US" sz="2000"/>
              <a:t>Toaster Oven as </a:t>
            </a:r>
            <a:r>
              <a:rPr lang="en-US" sz="2000" i="1"/>
              <a:t>Reflow Oven</a:t>
            </a:r>
          </a:p>
          <a:p>
            <a:pPr marL="285750" indent="-285750">
              <a:buFont typeface="Arial" charset="0"/>
              <a:buChar char="•"/>
            </a:pPr>
            <a:endParaRPr lang="en-US" sz="2000"/>
          </a:p>
          <a:p>
            <a:pPr marL="285750" indent="-285750">
              <a:buFont typeface="Arial" charset="0"/>
              <a:buChar char="•"/>
            </a:pPr>
            <a:r>
              <a:rPr lang="en-US" sz="2000"/>
              <a:t>Inductor and Transformer Windings</a:t>
            </a:r>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443" y="2145615"/>
            <a:ext cx="6259642" cy="3579008"/>
          </a:xfrm>
          <a:prstGeom prst="rect">
            <a:avLst/>
          </a:prstGeom>
        </p:spPr>
      </p:pic>
    </p:spTree>
    <p:extLst>
      <p:ext uri="{BB962C8B-B14F-4D97-AF65-F5344CB8AC3E}">
        <p14:creationId xmlns:p14="http://schemas.microsoft.com/office/powerpoint/2010/main" val="1120509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a:t>
            </a:r>
          </a:p>
        </p:txBody>
      </p:sp>
      <p:sp>
        <p:nvSpPr>
          <p:cNvPr id="3" name="TextBox 2"/>
          <p:cNvSpPr txBox="1"/>
          <p:nvPr/>
        </p:nvSpPr>
        <p:spPr>
          <a:xfrm>
            <a:off x="838200" y="1576388"/>
            <a:ext cx="10329472" cy="4585871"/>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r>
              <a:rPr lang="en-US" sz="2000"/>
              <a:t>SMD Components</a:t>
            </a:r>
          </a:p>
          <a:p>
            <a:pPr marL="285750" indent="-285750">
              <a:buFont typeface="Arial" charset="0"/>
              <a:buChar char="•"/>
            </a:pPr>
            <a:endParaRPr lang="en-US" sz="2000"/>
          </a:p>
          <a:p>
            <a:pPr marL="285750" indent="-285750">
              <a:buFont typeface="Arial" charset="0"/>
              <a:buChar char="•"/>
            </a:pPr>
            <a:r>
              <a:rPr lang="en-US" sz="2000"/>
              <a:t>Stencil Use</a:t>
            </a:r>
          </a:p>
          <a:p>
            <a:pPr marL="285750" indent="-285750">
              <a:buFont typeface="Arial" charset="0"/>
              <a:buChar char="•"/>
            </a:pPr>
            <a:endParaRPr lang="en-US" sz="2000"/>
          </a:p>
          <a:p>
            <a:pPr marL="285750" indent="-285750">
              <a:buFont typeface="Arial" charset="0"/>
              <a:buChar char="•"/>
            </a:pPr>
            <a:r>
              <a:rPr lang="en-US" sz="2000"/>
              <a:t>Toaster Oven as </a:t>
            </a:r>
            <a:r>
              <a:rPr lang="en-US" sz="2000" i="1"/>
              <a:t>Reflow Oven</a:t>
            </a:r>
          </a:p>
          <a:p>
            <a:pPr marL="285750" indent="-285750">
              <a:buFont typeface="Arial" charset="0"/>
              <a:buChar char="•"/>
            </a:pPr>
            <a:endParaRPr lang="en-US" sz="2000"/>
          </a:p>
          <a:p>
            <a:pPr marL="285750" indent="-285750">
              <a:buFont typeface="Arial" charset="0"/>
              <a:buChar char="•"/>
            </a:pPr>
            <a:r>
              <a:rPr lang="en-US" sz="2000"/>
              <a:t>Inductor and Transformer Windings</a:t>
            </a:r>
          </a:p>
          <a:p>
            <a:pPr marL="285750" indent="-285750">
              <a:buFont typeface="Arial" charset="0"/>
              <a:buChar char="•"/>
            </a:pPr>
            <a:endParaRPr lang="en-US" sz="2000"/>
          </a:p>
          <a:p>
            <a:pPr marL="285750" indent="-285750">
              <a:buFont typeface="Arial" charset="0"/>
              <a:buChar char="•"/>
            </a:pPr>
            <a:r>
              <a:rPr lang="en-US" sz="2000"/>
              <a:t>Through hole components </a:t>
            </a:r>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1026" name="Picture 2" descr="Reflow soldering profiles">
            <a:extLst>
              <a:ext uri="{FF2B5EF4-FFF2-40B4-BE49-F238E27FC236}">
                <a16:creationId xmlns:a16="http://schemas.microsoft.com/office/drawing/2014/main" xmlns="" id="{AE788883-04A1-4926-BD16-6CF9DD27E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902" y="1967229"/>
            <a:ext cx="5882898" cy="4029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735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a:t>
            </a:r>
          </a:p>
        </p:txBody>
      </p:sp>
      <p:sp>
        <p:nvSpPr>
          <p:cNvPr id="3" name="TextBox 2"/>
          <p:cNvSpPr txBox="1"/>
          <p:nvPr/>
        </p:nvSpPr>
        <p:spPr>
          <a:xfrm>
            <a:off x="838200" y="1385888"/>
            <a:ext cx="10329472" cy="6432530"/>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r>
              <a:rPr lang="en-US" sz="2000" b="1"/>
              <a:t>Local Oscillator</a:t>
            </a:r>
          </a:p>
          <a:p>
            <a:pPr marL="742950" lvl="1" indent="-285750">
              <a:buFont typeface="Arial" charset="0"/>
              <a:buChar char="•"/>
            </a:pPr>
            <a:r>
              <a:rPr lang="en-US" sz="2000"/>
              <a:t>Crystal</a:t>
            </a:r>
          </a:p>
          <a:p>
            <a:pPr marL="742950" lvl="1" indent="-285750">
              <a:buFont typeface="Arial" charset="0"/>
              <a:buChar char="•"/>
            </a:pPr>
            <a:r>
              <a:rPr lang="en-US" sz="2000"/>
              <a:t>Si5351</a:t>
            </a:r>
          </a:p>
          <a:p>
            <a:pPr marL="742950" lvl="1" indent="-285750">
              <a:buFont typeface="Arial" charset="0"/>
              <a:buChar char="•"/>
            </a:pPr>
            <a:r>
              <a:rPr lang="en-US" sz="2000"/>
              <a:t>Johnson Counter</a:t>
            </a:r>
          </a:p>
          <a:p>
            <a:pPr marL="285750" indent="-285750">
              <a:buFont typeface="Arial" charset="0"/>
              <a:buChar char="•"/>
            </a:pPr>
            <a:r>
              <a:rPr lang="en-US" sz="2000"/>
              <a:t>Bandpass Filters</a:t>
            </a:r>
          </a:p>
          <a:p>
            <a:pPr marL="742950" lvl="1" indent="-285750">
              <a:buFont typeface="Arial" charset="0"/>
              <a:buChar char="•"/>
            </a:pPr>
            <a:r>
              <a:rPr lang="en-US" sz="2000"/>
              <a:t>Bandpass Filter Selection</a:t>
            </a:r>
          </a:p>
          <a:p>
            <a:pPr marL="742950" lvl="1" indent="-285750">
              <a:buFont typeface="Arial" charset="0"/>
              <a:buChar char="•"/>
            </a:pPr>
            <a:r>
              <a:rPr lang="en-US" sz="2000"/>
              <a:t>Clarity of signal coming through</a:t>
            </a:r>
          </a:p>
          <a:p>
            <a:pPr marL="285750" indent="-285750">
              <a:buFont typeface="Arial" charset="0"/>
              <a:buChar char="•"/>
            </a:pPr>
            <a:r>
              <a:rPr lang="en-US" sz="2000" err="1"/>
              <a:t>Tayloe</a:t>
            </a:r>
            <a:r>
              <a:rPr lang="en-US" sz="2000"/>
              <a:t> Mixer</a:t>
            </a:r>
          </a:p>
          <a:p>
            <a:pPr marL="742950" lvl="1" indent="-285750">
              <a:buFont typeface="Arial" charset="0"/>
              <a:buChar char="•"/>
            </a:pPr>
            <a:r>
              <a:rPr lang="en-US" sz="2000"/>
              <a:t>Mirrors simulation?</a:t>
            </a:r>
          </a:p>
          <a:p>
            <a:pPr marL="1200150" lvl="2" indent="-285750">
              <a:buFont typeface="Arial" charset="0"/>
              <a:buChar char="•"/>
            </a:pPr>
            <a:r>
              <a:rPr lang="en-US" sz="2000"/>
              <a:t>Loading effects</a:t>
            </a:r>
          </a:p>
          <a:p>
            <a:pPr marL="285750" indent="-285750">
              <a:buFont typeface="Arial" charset="0"/>
              <a:buChar char="•"/>
            </a:pPr>
            <a:r>
              <a:rPr lang="en-US" sz="2000"/>
              <a:t>I and Q signals</a:t>
            </a:r>
          </a:p>
          <a:p>
            <a:pPr marL="742950" lvl="1" indent="-285750">
              <a:buFont typeface="Arial" charset="0"/>
              <a:buChar char="•"/>
            </a:pPr>
            <a:r>
              <a:rPr lang="en-US" sz="2000"/>
              <a:t>90 degrees out of phase</a:t>
            </a:r>
          </a:p>
          <a:p>
            <a:pPr marL="742950" lvl="1" indent="-285750">
              <a:buFont typeface="Arial" charset="0"/>
              <a:buChar char="•"/>
            </a:pPr>
            <a:r>
              <a:rPr lang="en-US" sz="2000"/>
              <a:t>Healthy Amplitude</a:t>
            </a:r>
          </a:p>
          <a:p>
            <a:pPr marL="285750" indent="-285750">
              <a:buFont typeface="Arial" charset="0"/>
              <a:buChar char="•"/>
            </a:pPr>
            <a:r>
              <a:rPr lang="en-US" sz="2000" err="1"/>
              <a:t>Quisk</a:t>
            </a:r>
            <a:endParaRPr lang="en-US" sz="2000"/>
          </a:p>
          <a:p>
            <a:pPr marL="285750" indent="-285750">
              <a:buFont typeface="Arial" charset="0"/>
              <a:buChar char="•"/>
            </a:pPr>
            <a:endParaRPr lang="en-US" sz="2000"/>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9157" r="39184" b="29656"/>
          <a:stretch/>
        </p:blipFill>
        <p:spPr>
          <a:xfrm>
            <a:off x="6343577" y="5038852"/>
            <a:ext cx="4624701" cy="1375803"/>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50371" r="39184" b="36592"/>
          <a:stretch/>
        </p:blipFill>
        <p:spPr>
          <a:xfrm>
            <a:off x="6374002" y="1920267"/>
            <a:ext cx="4594276" cy="517713"/>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9180" r="39184" b="13913"/>
          <a:stretch/>
        </p:blipFill>
        <p:spPr>
          <a:xfrm>
            <a:off x="6362682" y="2594244"/>
            <a:ext cx="4605596" cy="228255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9615" y="1843225"/>
            <a:ext cx="6111729" cy="4583797"/>
          </a:xfrm>
          <a:prstGeom prst="rect">
            <a:avLst/>
          </a:prstGeom>
        </p:spPr>
      </p:pic>
      <p:sp>
        <p:nvSpPr>
          <p:cNvPr id="8" name="Oval 7"/>
          <p:cNvSpPr/>
          <p:nvPr/>
        </p:nvSpPr>
        <p:spPr>
          <a:xfrm>
            <a:off x="8531227" y="3647456"/>
            <a:ext cx="1205346" cy="109450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20724" y="3505200"/>
            <a:ext cx="2247883" cy="95013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593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a:t>
            </a:r>
          </a:p>
        </p:txBody>
      </p:sp>
      <p:sp>
        <p:nvSpPr>
          <p:cNvPr id="3" name="TextBox 2"/>
          <p:cNvSpPr txBox="1"/>
          <p:nvPr/>
        </p:nvSpPr>
        <p:spPr>
          <a:xfrm>
            <a:off x="838200" y="1385888"/>
            <a:ext cx="10329472" cy="6432530"/>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r>
              <a:rPr lang="en-US" sz="2000"/>
              <a:t>Local Oscillator</a:t>
            </a:r>
          </a:p>
          <a:p>
            <a:pPr marL="742950" lvl="1" indent="-285750">
              <a:buFont typeface="Arial" charset="0"/>
              <a:buChar char="•"/>
            </a:pPr>
            <a:r>
              <a:rPr lang="en-US" sz="2000"/>
              <a:t>Crystal</a:t>
            </a:r>
          </a:p>
          <a:p>
            <a:pPr marL="742950" lvl="1" indent="-285750">
              <a:buFont typeface="Arial" charset="0"/>
              <a:buChar char="•"/>
            </a:pPr>
            <a:r>
              <a:rPr lang="en-US" sz="2000"/>
              <a:t>Si5351</a:t>
            </a:r>
          </a:p>
          <a:p>
            <a:pPr marL="742950" lvl="1" indent="-285750">
              <a:buFont typeface="Arial" charset="0"/>
              <a:buChar char="•"/>
            </a:pPr>
            <a:r>
              <a:rPr lang="en-US" sz="2000"/>
              <a:t>Johnson Counter</a:t>
            </a:r>
          </a:p>
          <a:p>
            <a:pPr marL="285750" indent="-285750">
              <a:buFont typeface="Arial" charset="0"/>
              <a:buChar char="•"/>
            </a:pPr>
            <a:r>
              <a:rPr lang="en-US" sz="2000" b="1"/>
              <a:t>Bandpass Filters</a:t>
            </a:r>
          </a:p>
          <a:p>
            <a:pPr marL="742950" lvl="1" indent="-285750">
              <a:buFont typeface="Arial" charset="0"/>
              <a:buChar char="•"/>
            </a:pPr>
            <a:r>
              <a:rPr lang="en-US" sz="2000"/>
              <a:t>Bandpass Filter Selection</a:t>
            </a:r>
          </a:p>
          <a:p>
            <a:pPr marL="742950" lvl="1" indent="-285750">
              <a:buFont typeface="Arial" charset="0"/>
              <a:buChar char="•"/>
            </a:pPr>
            <a:r>
              <a:rPr lang="en-US" sz="2000"/>
              <a:t>Clarity of signal coming through</a:t>
            </a:r>
          </a:p>
          <a:p>
            <a:pPr marL="285750" indent="-285750">
              <a:buFont typeface="Arial" charset="0"/>
              <a:buChar char="•"/>
            </a:pPr>
            <a:r>
              <a:rPr lang="en-US" sz="2000" err="1"/>
              <a:t>Tayloe</a:t>
            </a:r>
            <a:r>
              <a:rPr lang="en-US" sz="2000"/>
              <a:t> Mixer</a:t>
            </a:r>
          </a:p>
          <a:p>
            <a:pPr marL="742950" lvl="1" indent="-285750">
              <a:buFont typeface="Arial" charset="0"/>
              <a:buChar char="•"/>
            </a:pPr>
            <a:r>
              <a:rPr lang="en-US" sz="2000"/>
              <a:t>Mirrors simulation?</a:t>
            </a:r>
          </a:p>
          <a:p>
            <a:pPr marL="1200150" lvl="2" indent="-285750">
              <a:buFont typeface="Arial" charset="0"/>
              <a:buChar char="•"/>
            </a:pPr>
            <a:r>
              <a:rPr lang="en-US" sz="2000"/>
              <a:t>Loading effects</a:t>
            </a:r>
          </a:p>
          <a:p>
            <a:pPr marL="285750" indent="-285750">
              <a:buFont typeface="Arial" charset="0"/>
              <a:buChar char="•"/>
            </a:pPr>
            <a:r>
              <a:rPr lang="en-US" sz="2000"/>
              <a:t>I and Q signals</a:t>
            </a:r>
          </a:p>
          <a:p>
            <a:pPr marL="742950" lvl="1" indent="-285750">
              <a:buFont typeface="Arial" charset="0"/>
              <a:buChar char="•"/>
            </a:pPr>
            <a:r>
              <a:rPr lang="en-US" sz="2000"/>
              <a:t>90 degrees out of phase</a:t>
            </a:r>
          </a:p>
          <a:p>
            <a:pPr marL="742950" lvl="1" indent="-285750">
              <a:buFont typeface="Arial" charset="0"/>
              <a:buChar char="•"/>
            </a:pPr>
            <a:r>
              <a:rPr lang="en-US" sz="2000"/>
              <a:t>Healthy Amplitude</a:t>
            </a:r>
          </a:p>
          <a:p>
            <a:pPr marL="285750" indent="-285750">
              <a:buFont typeface="Arial" charset="0"/>
              <a:buChar char="•"/>
            </a:pPr>
            <a:r>
              <a:rPr lang="en-US" sz="2000" err="1"/>
              <a:t>Quisk</a:t>
            </a:r>
            <a:endParaRPr lang="en-US" sz="2000"/>
          </a:p>
          <a:p>
            <a:pPr marL="285750" indent="-285750">
              <a:buFont typeface="Arial" charset="0"/>
              <a:buChar char="•"/>
            </a:pPr>
            <a:endParaRPr lang="en-US" sz="2000"/>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978" y="2127936"/>
            <a:ext cx="5430404" cy="4072803"/>
          </a:xfrm>
          <a:prstGeom prst="rect">
            <a:avLst/>
          </a:prstGeom>
        </p:spPr>
      </p:pic>
    </p:spTree>
    <p:extLst>
      <p:ext uri="{BB962C8B-B14F-4D97-AF65-F5344CB8AC3E}">
        <p14:creationId xmlns:p14="http://schemas.microsoft.com/office/powerpoint/2010/main" val="31889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a:t>
            </a:r>
          </a:p>
        </p:txBody>
      </p:sp>
      <p:sp>
        <p:nvSpPr>
          <p:cNvPr id="3" name="TextBox 2"/>
          <p:cNvSpPr txBox="1"/>
          <p:nvPr/>
        </p:nvSpPr>
        <p:spPr>
          <a:xfrm>
            <a:off x="838200" y="1342871"/>
            <a:ext cx="10329472" cy="6432530"/>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r>
              <a:rPr lang="en-US" sz="2000"/>
              <a:t>Local Oscillator</a:t>
            </a:r>
          </a:p>
          <a:p>
            <a:pPr marL="742950" lvl="1" indent="-285750">
              <a:buFont typeface="Arial" charset="0"/>
              <a:buChar char="•"/>
            </a:pPr>
            <a:r>
              <a:rPr lang="en-US" sz="2000"/>
              <a:t>Crystal</a:t>
            </a:r>
          </a:p>
          <a:p>
            <a:pPr marL="742950" lvl="1" indent="-285750">
              <a:buFont typeface="Arial" charset="0"/>
              <a:buChar char="•"/>
            </a:pPr>
            <a:r>
              <a:rPr lang="en-US" sz="2000"/>
              <a:t>Si5351</a:t>
            </a:r>
          </a:p>
          <a:p>
            <a:pPr marL="742950" lvl="1" indent="-285750">
              <a:buFont typeface="Arial" charset="0"/>
              <a:buChar char="•"/>
            </a:pPr>
            <a:r>
              <a:rPr lang="en-US" sz="2000"/>
              <a:t>Johnson Counter</a:t>
            </a:r>
          </a:p>
          <a:p>
            <a:pPr marL="285750" indent="-285750">
              <a:buFont typeface="Arial" charset="0"/>
              <a:buChar char="•"/>
            </a:pPr>
            <a:r>
              <a:rPr lang="en-US" sz="2000"/>
              <a:t>Bandpass Filters</a:t>
            </a:r>
          </a:p>
          <a:p>
            <a:pPr marL="742950" lvl="1" indent="-285750">
              <a:buFont typeface="Arial" charset="0"/>
              <a:buChar char="•"/>
            </a:pPr>
            <a:r>
              <a:rPr lang="en-US" sz="2000"/>
              <a:t>Bandpass Filter Selection</a:t>
            </a:r>
          </a:p>
          <a:p>
            <a:pPr marL="742950" lvl="1" indent="-285750">
              <a:buFont typeface="Arial" charset="0"/>
              <a:buChar char="•"/>
            </a:pPr>
            <a:r>
              <a:rPr lang="en-US" sz="2000"/>
              <a:t>Clarity of signal coming through</a:t>
            </a:r>
          </a:p>
          <a:p>
            <a:pPr marL="285750" indent="-285750">
              <a:buFont typeface="Arial" charset="0"/>
              <a:buChar char="•"/>
            </a:pPr>
            <a:r>
              <a:rPr lang="en-US" sz="2000" b="1" err="1"/>
              <a:t>Tayloe</a:t>
            </a:r>
            <a:r>
              <a:rPr lang="en-US" sz="2000" b="1"/>
              <a:t> Mixer</a:t>
            </a:r>
          </a:p>
          <a:p>
            <a:pPr marL="742950" lvl="1" indent="-285750">
              <a:buFont typeface="Arial" charset="0"/>
              <a:buChar char="•"/>
            </a:pPr>
            <a:r>
              <a:rPr lang="en-US" sz="2000"/>
              <a:t>Mirrors simulation?</a:t>
            </a:r>
          </a:p>
          <a:p>
            <a:pPr marL="1200150" lvl="2" indent="-285750">
              <a:buFont typeface="Arial" charset="0"/>
              <a:buChar char="•"/>
            </a:pPr>
            <a:r>
              <a:rPr lang="en-US" sz="2000"/>
              <a:t>Loading effects</a:t>
            </a:r>
          </a:p>
          <a:p>
            <a:pPr marL="285750" indent="-285750">
              <a:buFont typeface="Arial" charset="0"/>
              <a:buChar char="•"/>
            </a:pPr>
            <a:r>
              <a:rPr lang="en-US" sz="2000"/>
              <a:t>I and Q signals</a:t>
            </a:r>
          </a:p>
          <a:p>
            <a:pPr marL="742950" lvl="1" indent="-285750">
              <a:buFont typeface="Arial" charset="0"/>
              <a:buChar char="•"/>
            </a:pPr>
            <a:r>
              <a:rPr lang="en-US" sz="2000"/>
              <a:t>90 degrees out of phase</a:t>
            </a:r>
          </a:p>
          <a:p>
            <a:pPr marL="742950" lvl="1" indent="-285750">
              <a:buFont typeface="Arial" charset="0"/>
              <a:buChar char="•"/>
            </a:pPr>
            <a:r>
              <a:rPr lang="en-US" sz="2000"/>
              <a:t>Healthy Amplitude</a:t>
            </a:r>
          </a:p>
          <a:p>
            <a:pPr marL="285750" indent="-285750">
              <a:buFont typeface="Arial" charset="0"/>
              <a:buChar char="•"/>
            </a:pPr>
            <a:r>
              <a:rPr lang="en-US" sz="2000" err="1"/>
              <a:t>Quisk</a:t>
            </a:r>
            <a:endParaRPr lang="en-US" sz="2000"/>
          </a:p>
          <a:p>
            <a:pPr marL="285750" indent="-285750">
              <a:buFont typeface="Arial" charset="0"/>
              <a:buChar char="•"/>
            </a:pPr>
            <a:endParaRPr lang="en-US" sz="2000"/>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0919" r="39459" b="34541"/>
          <a:stretch/>
        </p:blipFill>
        <p:spPr>
          <a:xfrm>
            <a:off x="5125476" y="5012277"/>
            <a:ext cx="5354677" cy="1363484"/>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31862" r="38901" b="35296"/>
          <a:stretch/>
        </p:blipFill>
        <p:spPr>
          <a:xfrm>
            <a:off x="5125477" y="3437425"/>
            <a:ext cx="5382975" cy="1297335"/>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34464" r="38768" b="36763"/>
          <a:stretch/>
        </p:blipFill>
        <p:spPr>
          <a:xfrm>
            <a:off x="5125477" y="2127936"/>
            <a:ext cx="5354677" cy="1140642"/>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10331" r="5753" b="11241"/>
          <a:stretch/>
        </p:blipFill>
        <p:spPr>
          <a:xfrm>
            <a:off x="5125476" y="2105487"/>
            <a:ext cx="5382976" cy="4270274"/>
          </a:xfrm>
          <a:prstGeom prst="rect">
            <a:avLst/>
          </a:prstGeom>
        </p:spPr>
      </p:pic>
    </p:spTree>
    <p:extLst>
      <p:ext uri="{BB962C8B-B14F-4D97-AF65-F5344CB8AC3E}">
        <p14:creationId xmlns:p14="http://schemas.microsoft.com/office/powerpoint/2010/main" val="174061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a:t>
            </a:r>
          </a:p>
        </p:txBody>
      </p:sp>
      <p:sp>
        <p:nvSpPr>
          <p:cNvPr id="3" name="TextBox 2"/>
          <p:cNvSpPr txBox="1"/>
          <p:nvPr/>
        </p:nvSpPr>
        <p:spPr>
          <a:xfrm>
            <a:off x="838200" y="1385888"/>
            <a:ext cx="10329472" cy="6093976"/>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r>
              <a:rPr lang="en-US" sz="2000"/>
              <a:t>Local Oscillator</a:t>
            </a:r>
          </a:p>
          <a:p>
            <a:pPr marL="742950" lvl="1" indent="-285750">
              <a:buFont typeface="Arial" charset="0"/>
              <a:buChar char="•"/>
            </a:pPr>
            <a:r>
              <a:rPr lang="en-US" sz="2000"/>
              <a:t>Crystal</a:t>
            </a:r>
          </a:p>
          <a:p>
            <a:pPr marL="742950" lvl="1" indent="-285750">
              <a:buFont typeface="Arial" charset="0"/>
              <a:buChar char="•"/>
            </a:pPr>
            <a:r>
              <a:rPr lang="en-US" sz="2000"/>
              <a:t>Si5351</a:t>
            </a:r>
          </a:p>
          <a:p>
            <a:pPr marL="742950" lvl="1" indent="-285750">
              <a:buFont typeface="Arial" charset="0"/>
              <a:buChar char="•"/>
            </a:pPr>
            <a:r>
              <a:rPr lang="en-US" sz="2000"/>
              <a:t>Johnson Counter</a:t>
            </a:r>
          </a:p>
          <a:p>
            <a:pPr marL="285750" indent="-285750">
              <a:buFont typeface="Arial" charset="0"/>
              <a:buChar char="•"/>
            </a:pPr>
            <a:r>
              <a:rPr lang="en-US" sz="2000"/>
              <a:t>Bandpass Filters</a:t>
            </a:r>
          </a:p>
          <a:p>
            <a:pPr marL="742950" lvl="1" indent="-285750">
              <a:buFont typeface="Arial" charset="0"/>
              <a:buChar char="•"/>
            </a:pPr>
            <a:r>
              <a:rPr lang="en-US" sz="2000"/>
              <a:t>Bandpass Filter Selection</a:t>
            </a:r>
          </a:p>
          <a:p>
            <a:pPr marL="742950" lvl="1" indent="-285750">
              <a:buFont typeface="Arial" charset="0"/>
              <a:buChar char="•"/>
            </a:pPr>
            <a:r>
              <a:rPr lang="en-US" sz="2000"/>
              <a:t>Clarity of signal coming through</a:t>
            </a:r>
          </a:p>
          <a:p>
            <a:pPr marL="285750" indent="-285750">
              <a:buFont typeface="Arial" charset="0"/>
              <a:buChar char="•"/>
            </a:pPr>
            <a:r>
              <a:rPr lang="en-US" sz="2000" err="1"/>
              <a:t>Tayloe</a:t>
            </a:r>
            <a:r>
              <a:rPr lang="en-US" sz="2000"/>
              <a:t> Mixer</a:t>
            </a:r>
          </a:p>
          <a:p>
            <a:pPr marL="742950" lvl="1" indent="-285750">
              <a:buFont typeface="Arial" charset="0"/>
              <a:buChar char="•"/>
            </a:pPr>
            <a:r>
              <a:rPr lang="en-US" sz="2000"/>
              <a:t>Mirrors simulation?</a:t>
            </a:r>
          </a:p>
          <a:p>
            <a:pPr marL="1200150" lvl="2" indent="-285750">
              <a:buFont typeface="Arial" charset="0"/>
              <a:buChar char="•"/>
            </a:pPr>
            <a:r>
              <a:rPr lang="en-US" sz="2000"/>
              <a:t>Loading effects</a:t>
            </a:r>
          </a:p>
          <a:p>
            <a:pPr marL="285750" indent="-285750">
              <a:buFont typeface="Arial" charset="0"/>
              <a:buChar char="•"/>
            </a:pPr>
            <a:r>
              <a:rPr lang="en-US" sz="2000" b="1"/>
              <a:t>I and Q signals</a:t>
            </a:r>
          </a:p>
          <a:p>
            <a:pPr marL="742950" lvl="1" indent="-285750">
              <a:buFont typeface="Arial" charset="0"/>
              <a:buChar char="•"/>
            </a:pPr>
            <a:r>
              <a:rPr lang="en-US" sz="2000"/>
              <a:t>90 degrees out of phase</a:t>
            </a:r>
          </a:p>
          <a:p>
            <a:pPr marL="742950" lvl="1" indent="-285750">
              <a:buFont typeface="Arial" charset="0"/>
              <a:buChar char="•"/>
            </a:pPr>
            <a:r>
              <a:rPr lang="en-US" sz="2000"/>
              <a:t>Healthy Amplitude</a:t>
            </a:r>
          </a:p>
          <a:p>
            <a:pPr marL="285750" indent="-285750">
              <a:buFont typeface="Arial" charset="0"/>
              <a:buChar char="•"/>
            </a:pPr>
            <a:r>
              <a:rPr lang="en-US" sz="2000" err="1"/>
              <a:t>Quisk</a:t>
            </a:r>
            <a:endParaRPr lang="en-US" sz="2000"/>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851" y="2098299"/>
            <a:ext cx="6828563" cy="363308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2851" y="2088907"/>
            <a:ext cx="6828563" cy="3630697"/>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20716" b="8391"/>
          <a:stretch/>
        </p:blipFill>
        <p:spPr>
          <a:xfrm>
            <a:off x="5062851" y="2088907"/>
            <a:ext cx="6828563" cy="3630697"/>
          </a:xfrm>
          <a:prstGeom prst="rect">
            <a:avLst/>
          </a:prstGeom>
        </p:spPr>
      </p:pic>
    </p:spTree>
    <p:extLst>
      <p:ext uri="{BB962C8B-B14F-4D97-AF65-F5344CB8AC3E}">
        <p14:creationId xmlns:p14="http://schemas.microsoft.com/office/powerpoint/2010/main" val="152569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a:t>
            </a:r>
          </a:p>
        </p:txBody>
      </p:sp>
      <p:sp>
        <p:nvSpPr>
          <p:cNvPr id="3" name="TextBox 2"/>
          <p:cNvSpPr txBox="1"/>
          <p:nvPr/>
        </p:nvSpPr>
        <p:spPr>
          <a:xfrm>
            <a:off x="838200" y="1385888"/>
            <a:ext cx="10329472" cy="6093976"/>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r>
              <a:rPr lang="en-US" sz="2000"/>
              <a:t>Local Oscillator</a:t>
            </a:r>
          </a:p>
          <a:p>
            <a:pPr marL="742950" lvl="1" indent="-285750">
              <a:buFont typeface="Arial" charset="0"/>
              <a:buChar char="•"/>
            </a:pPr>
            <a:r>
              <a:rPr lang="en-US" sz="2000"/>
              <a:t>Crystal</a:t>
            </a:r>
          </a:p>
          <a:p>
            <a:pPr marL="742950" lvl="1" indent="-285750">
              <a:buFont typeface="Arial" charset="0"/>
              <a:buChar char="•"/>
            </a:pPr>
            <a:r>
              <a:rPr lang="en-US" sz="2000"/>
              <a:t>Si5351</a:t>
            </a:r>
          </a:p>
          <a:p>
            <a:pPr marL="742950" lvl="1" indent="-285750">
              <a:buFont typeface="Arial" charset="0"/>
              <a:buChar char="•"/>
            </a:pPr>
            <a:r>
              <a:rPr lang="en-US" sz="2000"/>
              <a:t>Johnson Counter</a:t>
            </a:r>
          </a:p>
          <a:p>
            <a:pPr marL="285750" indent="-285750">
              <a:buFont typeface="Arial" charset="0"/>
              <a:buChar char="•"/>
            </a:pPr>
            <a:r>
              <a:rPr lang="en-US" sz="2000"/>
              <a:t>Bandpass Filters</a:t>
            </a:r>
          </a:p>
          <a:p>
            <a:pPr marL="742950" lvl="1" indent="-285750">
              <a:buFont typeface="Arial" charset="0"/>
              <a:buChar char="•"/>
            </a:pPr>
            <a:r>
              <a:rPr lang="en-US" sz="2000"/>
              <a:t>Bandpass Filter Selection</a:t>
            </a:r>
          </a:p>
          <a:p>
            <a:pPr marL="742950" lvl="1" indent="-285750">
              <a:buFont typeface="Arial" charset="0"/>
              <a:buChar char="•"/>
            </a:pPr>
            <a:r>
              <a:rPr lang="en-US" sz="2000"/>
              <a:t>Clarity of signal coming through</a:t>
            </a:r>
          </a:p>
          <a:p>
            <a:pPr marL="285750" indent="-285750">
              <a:buFont typeface="Arial" charset="0"/>
              <a:buChar char="•"/>
            </a:pPr>
            <a:r>
              <a:rPr lang="en-US" sz="2000" err="1"/>
              <a:t>Tayloe</a:t>
            </a:r>
            <a:r>
              <a:rPr lang="en-US" sz="2000"/>
              <a:t> Mixer</a:t>
            </a:r>
          </a:p>
          <a:p>
            <a:pPr marL="742950" lvl="1" indent="-285750">
              <a:buFont typeface="Arial" charset="0"/>
              <a:buChar char="•"/>
            </a:pPr>
            <a:r>
              <a:rPr lang="en-US" sz="2000"/>
              <a:t>Mirrors simulation?</a:t>
            </a:r>
          </a:p>
          <a:p>
            <a:pPr marL="1200150" lvl="2" indent="-285750">
              <a:buFont typeface="Arial" charset="0"/>
              <a:buChar char="•"/>
            </a:pPr>
            <a:r>
              <a:rPr lang="en-US" sz="2000"/>
              <a:t>Loading effects</a:t>
            </a:r>
          </a:p>
          <a:p>
            <a:pPr marL="285750" indent="-285750">
              <a:buFont typeface="Arial" charset="0"/>
              <a:buChar char="•"/>
            </a:pPr>
            <a:r>
              <a:rPr lang="en-US" sz="2000"/>
              <a:t>I and Q signals</a:t>
            </a:r>
          </a:p>
          <a:p>
            <a:pPr marL="742950" lvl="1" indent="-285750">
              <a:buFont typeface="Arial" charset="0"/>
              <a:buChar char="•"/>
            </a:pPr>
            <a:r>
              <a:rPr lang="en-US" sz="2000"/>
              <a:t>90 degrees out of phase</a:t>
            </a:r>
          </a:p>
          <a:p>
            <a:pPr marL="742950" lvl="1" indent="-285750">
              <a:buFont typeface="Arial" charset="0"/>
              <a:buChar char="•"/>
            </a:pPr>
            <a:r>
              <a:rPr lang="en-US" sz="2000"/>
              <a:t>Healthy Amplitude</a:t>
            </a:r>
          </a:p>
          <a:p>
            <a:pPr marL="285750" indent="-285750">
              <a:buFont typeface="Arial" charset="0"/>
              <a:buChar char="•"/>
            </a:pPr>
            <a:r>
              <a:rPr lang="en-US" sz="2000" b="1" err="1"/>
              <a:t>Quisk</a:t>
            </a:r>
            <a:endParaRPr lang="en-US" sz="2000" b="1"/>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3377" y="1974187"/>
            <a:ext cx="6898514" cy="3864930"/>
          </a:xfrm>
          <a:prstGeom prst="rect">
            <a:avLst/>
          </a:prstGeom>
        </p:spPr>
      </p:pic>
    </p:spTree>
    <p:extLst>
      <p:ext uri="{BB962C8B-B14F-4D97-AF65-F5344CB8AC3E}">
        <p14:creationId xmlns:p14="http://schemas.microsoft.com/office/powerpoint/2010/main" val="149226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Results</a:t>
            </a:r>
          </a:p>
        </p:txBody>
      </p:sp>
      <p:sp>
        <p:nvSpPr>
          <p:cNvPr id="3" name="TextBox 2"/>
          <p:cNvSpPr txBox="1"/>
          <p:nvPr/>
        </p:nvSpPr>
        <p:spPr>
          <a:xfrm>
            <a:off x="838200" y="1385888"/>
            <a:ext cx="10329472" cy="1815882"/>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124147"/>
            <a:ext cx="5860473" cy="370012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138" y="2247271"/>
            <a:ext cx="5858798" cy="3577000"/>
          </a:xfrm>
          <a:prstGeom prst="rect">
            <a:avLst/>
          </a:prstGeom>
        </p:spPr>
      </p:pic>
    </p:spTree>
    <p:extLst>
      <p:ext uri="{BB962C8B-B14F-4D97-AF65-F5344CB8AC3E}">
        <p14:creationId xmlns:p14="http://schemas.microsoft.com/office/powerpoint/2010/main" val="210644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Results</a:t>
            </a:r>
          </a:p>
        </p:txBody>
      </p:sp>
      <p:sp>
        <p:nvSpPr>
          <p:cNvPr id="3" name="TextBox 2"/>
          <p:cNvSpPr txBox="1"/>
          <p:nvPr/>
        </p:nvSpPr>
        <p:spPr>
          <a:xfrm>
            <a:off x="838200" y="1385888"/>
            <a:ext cx="10329472" cy="1815882"/>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4" name="VID-20200609-WA000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637" t="7426" r="4308" b="4133"/>
          <a:stretch/>
        </p:blipFill>
        <p:spPr>
          <a:xfrm>
            <a:off x="1801091" y="1780418"/>
            <a:ext cx="8272222" cy="4675799"/>
          </a:xfrm>
          <a:prstGeom prst="rect">
            <a:avLst/>
          </a:prstGeom>
        </p:spPr>
      </p:pic>
    </p:spTree>
    <p:extLst>
      <p:ext uri="{BB962C8B-B14F-4D97-AF65-F5344CB8AC3E}">
        <p14:creationId xmlns:p14="http://schemas.microsoft.com/office/powerpoint/2010/main" val="7528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p>
        </p:txBody>
      </p:sp>
      <p:sp>
        <p:nvSpPr>
          <p:cNvPr id="3" name="TextBox 2"/>
          <p:cNvSpPr txBox="1"/>
          <p:nvPr/>
        </p:nvSpPr>
        <p:spPr>
          <a:xfrm>
            <a:off x="838200" y="1576388"/>
            <a:ext cx="10329472" cy="5447645"/>
          </a:xfrm>
          <a:prstGeom prst="rect">
            <a:avLst/>
          </a:prstGeom>
          <a:noFill/>
        </p:spPr>
        <p:txBody>
          <a:bodyPr wrap="square" rtlCol="0">
            <a:spAutoFit/>
          </a:bodyPr>
          <a:lstStyle/>
          <a:p>
            <a:endParaRPr lang="en-US"/>
          </a:p>
          <a:p>
            <a:endParaRPr lang="en-US"/>
          </a:p>
          <a:p>
            <a:pPr marL="285750" indent="-285750">
              <a:buFont typeface="Arial" charset="0"/>
              <a:buChar char="•"/>
            </a:pPr>
            <a:r>
              <a:rPr lang="en-US" sz="2000"/>
              <a:t>Qualitative Objectives</a:t>
            </a:r>
          </a:p>
          <a:p>
            <a:pPr marL="742950" lvl="1" indent="-285750">
              <a:buFont typeface="Wingdings" charset="2"/>
              <a:buChar char="q"/>
            </a:pPr>
            <a:r>
              <a:rPr lang="en-US"/>
              <a:t>Learn how to approach an electronics project</a:t>
            </a:r>
          </a:p>
          <a:p>
            <a:pPr marL="742950" lvl="1" indent="-285750">
              <a:buFont typeface="Wingdings" charset="2"/>
              <a:buChar char="q"/>
            </a:pPr>
            <a:r>
              <a:rPr lang="en-US"/>
              <a:t>Familiarize with referencing datasheets</a:t>
            </a:r>
          </a:p>
          <a:p>
            <a:pPr marL="742950" lvl="1" indent="-285750">
              <a:buFont typeface="Wingdings" charset="2"/>
              <a:buChar char="q"/>
            </a:pPr>
            <a:r>
              <a:rPr lang="en-US"/>
              <a:t>Practice troubleshooting</a:t>
            </a:r>
          </a:p>
          <a:p>
            <a:pPr marL="742950" lvl="1" indent="-285750">
              <a:buFont typeface="Wingdings" charset="2"/>
              <a:buChar char="q"/>
            </a:pPr>
            <a:r>
              <a:rPr lang="en-US"/>
              <a:t>Teamwork Collaboration</a:t>
            </a:r>
          </a:p>
          <a:p>
            <a:pPr marL="742950" lvl="1" indent="-285750">
              <a:buFont typeface="Arial" charset="0"/>
              <a:buChar char="•"/>
            </a:pPr>
            <a:endParaRPr lang="en-US"/>
          </a:p>
          <a:p>
            <a:pPr marL="285750" indent="-285750">
              <a:buFont typeface="Arial" charset="0"/>
              <a:buChar char="•"/>
            </a:pPr>
            <a:r>
              <a:rPr lang="en-US" sz="2000"/>
              <a:t>Quantitative Objectives: Working SDR Receiver that meets the following specifications</a:t>
            </a:r>
          </a:p>
          <a:p>
            <a:pPr marL="742950" lvl="1" indent="-285750">
              <a:buFont typeface="Wingdings" charset="2"/>
              <a:buChar char="q"/>
            </a:pPr>
            <a:r>
              <a:rPr lang="en-US"/>
              <a:t>Minimum discernible signal less than 1 </a:t>
            </a:r>
            <a:r>
              <a:rPr lang="en-US" err="1"/>
              <a:t>uV</a:t>
            </a:r>
            <a:endParaRPr lang="en-US"/>
          </a:p>
          <a:p>
            <a:pPr marL="742950" lvl="1" indent="-285750">
              <a:buFont typeface="Wingdings" charset="2"/>
              <a:buChar char="q"/>
            </a:pPr>
            <a:r>
              <a:rPr lang="en-US"/>
              <a:t>Image rejection over 48 kHz of band greater than 30 dB</a:t>
            </a:r>
          </a:p>
          <a:p>
            <a:pPr marL="742950" lvl="1" indent="-285750">
              <a:buFont typeface="Wingdings" charset="2"/>
              <a:buChar char="q"/>
            </a:pPr>
            <a:r>
              <a:rPr lang="en-US"/>
              <a:t>Tunable range of frequencies greater than 48 kHz</a:t>
            </a:r>
          </a:p>
          <a:p>
            <a:pPr marL="742950" lvl="1" indent="-285750">
              <a:buFont typeface="Wingdings" charset="2"/>
              <a:buChar char="q"/>
            </a:pPr>
            <a:r>
              <a:rPr lang="en-US"/>
              <a:t>Band frequency greater than 540 kHz</a:t>
            </a:r>
          </a:p>
          <a:p>
            <a:pPr marL="742950" lvl="1" indent="-285750">
              <a:buFont typeface="Wingdings" charset="2"/>
              <a:buChar char="q"/>
            </a:pPr>
            <a:r>
              <a:rPr lang="en-US"/>
              <a:t>Spurious signals below 10 </a:t>
            </a:r>
            <a:r>
              <a:rPr lang="en-US" err="1"/>
              <a:t>uV</a:t>
            </a:r>
            <a:endParaRPr lang="en-US"/>
          </a:p>
          <a:p>
            <a:pPr marL="742950" lvl="1" indent="-285750">
              <a:buFont typeface="Wingdings" charset="2"/>
              <a:buChar char="q"/>
            </a:pPr>
            <a:r>
              <a:rPr lang="en-US"/>
              <a:t>Within $25 budget</a:t>
            </a:r>
          </a:p>
          <a:p>
            <a:pPr marL="742950" lvl="1" indent="-285750">
              <a:buFont typeface="Wingdings" charset="2"/>
              <a:buChar char="q"/>
            </a:pPr>
            <a:r>
              <a:rPr lang="en-US"/>
              <a:t>Easy to use (user friendly)</a:t>
            </a:r>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781" y="2382466"/>
            <a:ext cx="319575" cy="333031"/>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781" y="2658083"/>
            <a:ext cx="319575" cy="333031"/>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781" y="2913969"/>
            <a:ext cx="319575" cy="333031"/>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069" y="3188544"/>
            <a:ext cx="319575" cy="333031"/>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069" y="4041060"/>
            <a:ext cx="319575" cy="333031"/>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068" y="4576266"/>
            <a:ext cx="319575" cy="333031"/>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067" y="5690808"/>
            <a:ext cx="319575" cy="333031"/>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067" y="5133537"/>
            <a:ext cx="319575" cy="333031"/>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067" y="4877430"/>
            <a:ext cx="319575" cy="33303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328" y="5397214"/>
            <a:ext cx="337052" cy="362949"/>
          </a:xfrm>
          <a:prstGeom prst="rect">
            <a:avLst/>
          </a:prstGeom>
        </p:spPr>
      </p:pic>
      <p:sp>
        <p:nvSpPr>
          <p:cNvPr id="16" name="TextBox 15"/>
          <p:cNvSpPr txBox="1"/>
          <p:nvPr/>
        </p:nvSpPr>
        <p:spPr>
          <a:xfrm>
            <a:off x="3451860" y="5509519"/>
            <a:ext cx="3280410" cy="369332"/>
          </a:xfrm>
          <a:prstGeom prst="rect">
            <a:avLst/>
          </a:prstGeom>
          <a:noFill/>
        </p:spPr>
        <p:txBody>
          <a:bodyPr wrap="square" rtlCol="0">
            <a:spAutoFit/>
          </a:bodyPr>
          <a:lstStyle/>
          <a:p>
            <a:r>
              <a:rPr lang="en-US">
                <a:solidFill>
                  <a:srgbClr val="C00000"/>
                </a:solidFill>
              </a:rPr>
              <a:t>$28 </a:t>
            </a:r>
            <a:r>
              <a:rPr lang="mr-IN">
                <a:solidFill>
                  <a:srgbClr val="C00000"/>
                </a:solidFill>
              </a:rPr>
              <a:t>–</a:t>
            </a:r>
            <a:r>
              <a:rPr lang="en-US">
                <a:solidFill>
                  <a:srgbClr val="C00000"/>
                </a:solidFill>
              </a:rPr>
              <a:t> op amps are expensive </a:t>
            </a:r>
            <a:r>
              <a:rPr lang="en-US" err="1">
                <a:solidFill>
                  <a:srgbClr val="C00000"/>
                </a:solidFill>
              </a:rPr>
              <a:t>fyi</a:t>
            </a:r>
            <a:endParaRPr lang="en-US">
              <a:solidFill>
                <a:srgbClr val="C00000"/>
              </a:solidFill>
            </a:endParaRPr>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328" y="4316374"/>
            <a:ext cx="319575" cy="333031"/>
          </a:xfrm>
          <a:prstGeom prst="rect">
            <a:avLst/>
          </a:prstGeom>
        </p:spPr>
      </p:pic>
    </p:spTree>
    <p:extLst>
      <p:ext uri="{BB962C8B-B14F-4D97-AF65-F5344CB8AC3E}">
        <p14:creationId xmlns:p14="http://schemas.microsoft.com/office/powerpoint/2010/main" val="137615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par>
                                <p:cTn id="35" presetID="2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par>
                                <p:cTn id="38" presetID="22" presetClass="entr" presetSubtype="4"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3" name="TextBox 2"/>
          <p:cNvSpPr txBox="1"/>
          <p:nvPr/>
        </p:nvSpPr>
        <p:spPr>
          <a:xfrm>
            <a:off x="838200" y="1385888"/>
            <a:ext cx="10329472" cy="4955203"/>
          </a:xfrm>
          <a:prstGeom prst="rect">
            <a:avLst/>
          </a:prstGeom>
          <a:noFill/>
        </p:spPr>
        <p:txBody>
          <a:bodyPr wrap="square" rtlCol="0">
            <a:spAutoFit/>
          </a:bodyPr>
          <a:lstStyle/>
          <a:p>
            <a:pPr marL="742950" lvl="1" indent="-285750">
              <a:buFont typeface="Arial" charset="0"/>
              <a:buChar char="•"/>
            </a:pPr>
            <a:endParaRPr lang="en-US"/>
          </a:p>
          <a:p>
            <a:pPr marL="742950" lvl="1" indent="-285750">
              <a:buFont typeface="Arial" charset="0"/>
              <a:buChar char="•"/>
            </a:pPr>
            <a:r>
              <a:rPr lang="en-US" sz="2000"/>
              <a:t>Future Work</a:t>
            </a:r>
          </a:p>
          <a:p>
            <a:pPr marL="1371600" lvl="2" indent="-457200">
              <a:buFont typeface="+mj-lt"/>
              <a:buAutoNum type="arabicPeriod"/>
            </a:pPr>
            <a:r>
              <a:rPr lang="en-US" sz="2000"/>
              <a:t>Coding for bandpass filter selection through </a:t>
            </a:r>
            <a:r>
              <a:rPr lang="en-US" sz="2000" err="1"/>
              <a:t>quisk</a:t>
            </a:r>
            <a:r>
              <a:rPr lang="en-US" sz="2000"/>
              <a:t> / new </a:t>
            </a:r>
            <a:r>
              <a:rPr lang="en-US" sz="2000" err="1"/>
              <a:t>arduino</a:t>
            </a:r>
            <a:r>
              <a:rPr lang="en-US" sz="2000"/>
              <a:t> code</a:t>
            </a:r>
          </a:p>
          <a:p>
            <a:pPr marL="1371600" lvl="2" indent="-457200">
              <a:buFont typeface="+mj-lt"/>
              <a:buAutoNum type="arabicPeriod"/>
            </a:pPr>
            <a:r>
              <a:rPr lang="en-US" sz="2000"/>
              <a:t>Test receiver with AM radio frequencies (install very long wire on top of roof)</a:t>
            </a:r>
          </a:p>
          <a:p>
            <a:pPr marL="1371600" lvl="2" indent="-457200">
              <a:buFont typeface="+mj-lt"/>
              <a:buAutoNum type="arabicPeriod"/>
            </a:pPr>
            <a:r>
              <a:rPr lang="en-US" sz="2000"/>
              <a:t>Discover more bugs</a:t>
            </a:r>
          </a:p>
          <a:p>
            <a:pPr marL="1371600" lvl="2" indent="-457200">
              <a:buFont typeface="+mj-lt"/>
              <a:buAutoNum type="arabicPeriod"/>
            </a:pPr>
            <a:r>
              <a:rPr lang="en-US" sz="2000"/>
              <a:t>Fix bugs</a:t>
            </a:r>
          </a:p>
          <a:p>
            <a:pPr marL="1371600" lvl="2" indent="-457200">
              <a:buFont typeface="+mj-lt"/>
              <a:buAutoNum type="arabicPeriod"/>
            </a:pPr>
            <a:r>
              <a:rPr lang="en-US" sz="2000"/>
              <a:t>Make enhancements</a:t>
            </a:r>
          </a:p>
          <a:p>
            <a:pPr marL="1371600" lvl="2" indent="-457200">
              <a:buFont typeface="+mj-lt"/>
              <a:buAutoNum type="arabicPeriod"/>
            </a:pPr>
            <a:r>
              <a:rPr lang="en-US" sz="2000"/>
              <a:t>Repeat steps 4, 5, and 6</a:t>
            </a:r>
          </a:p>
          <a:p>
            <a:pPr marL="1371600" lvl="2" indent="-457200">
              <a:buFont typeface="+mj-lt"/>
              <a:buAutoNum type="arabicPeriod"/>
            </a:pPr>
            <a:endParaRPr lang="en-US" sz="2000"/>
          </a:p>
          <a:p>
            <a:pPr marL="914400" lvl="1" indent="-457200">
              <a:buFont typeface="Arial" charset="0"/>
              <a:buChar char="•"/>
            </a:pPr>
            <a:r>
              <a:rPr lang="en-US" sz="2000"/>
              <a:t>What we learned</a:t>
            </a:r>
          </a:p>
          <a:p>
            <a:pPr marL="1371600" lvl="2" indent="-457200">
              <a:buFont typeface="Arial" charset="0"/>
              <a:buChar char="•"/>
            </a:pPr>
            <a:r>
              <a:rPr lang="en-US" sz="2000"/>
              <a:t>Datasheets are invaluable resources</a:t>
            </a:r>
          </a:p>
          <a:p>
            <a:pPr marL="1371600" lvl="2" indent="-457200">
              <a:buFont typeface="Arial" charset="0"/>
              <a:buChar char="•"/>
            </a:pPr>
            <a:r>
              <a:rPr lang="en-US" sz="2000"/>
              <a:t>Importance of bring-up procedures</a:t>
            </a:r>
          </a:p>
          <a:p>
            <a:pPr marL="1371600" lvl="2" indent="-457200">
              <a:buFont typeface="Arial" charset="0"/>
              <a:buChar char="•"/>
            </a:pPr>
            <a:r>
              <a:rPr lang="en-US" sz="2000"/>
              <a:t>How to approach a problem statement from an engineering perspective</a:t>
            </a:r>
          </a:p>
          <a:p>
            <a:pPr marL="1371600" lvl="2" indent="-457200">
              <a:buFont typeface="Arial" charset="0"/>
              <a:buChar char="•"/>
            </a:pPr>
            <a:r>
              <a:rPr lang="en-US" sz="2000"/>
              <a:t>Patience and Perseverance</a:t>
            </a:r>
          </a:p>
          <a:p>
            <a:pPr marL="1200150" lvl="2" indent="-285750">
              <a:buFont typeface="Arial" charset="0"/>
              <a:buChar char="•"/>
            </a:pPr>
            <a:endParaRPr lang="en-US" sz="2000"/>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spTree>
    <p:extLst>
      <p:ext uri="{BB962C8B-B14F-4D97-AF65-F5344CB8AC3E}">
        <p14:creationId xmlns:p14="http://schemas.microsoft.com/office/powerpoint/2010/main" val="2140330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spTree>
    <p:extLst>
      <p:ext uri="{BB962C8B-B14F-4D97-AF65-F5344CB8AC3E}">
        <p14:creationId xmlns:p14="http://schemas.microsoft.com/office/powerpoint/2010/main" val="1850257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190630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a:t>
            </a:r>
          </a:p>
        </p:txBody>
      </p:sp>
      <p:sp>
        <p:nvSpPr>
          <p:cNvPr id="3" name="TextBox 2"/>
          <p:cNvSpPr txBox="1"/>
          <p:nvPr/>
        </p:nvSpPr>
        <p:spPr>
          <a:xfrm>
            <a:off x="838200" y="1576388"/>
            <a:ext cx="10329472" cy="4278094"/>
          </a:xfrm>
          <a:prstGeom prst="rect">
            <a:avLst/>
          </a:prstGeom>
          <a:noFill/>
        </p:spPr>
        <p:txBody>
          <a:bodyPr wrap="square" rtlCol="0">
            <a:spAutoFit/>
          </a:bodyPr>
          <a:lstStyle/>
          <a:p>
            <a:pPr marL="285750" indent="-285750">
              <a:buFont typeface="Arial" charset="0"/>
              <a:buChar char="•"/>
            </a:pPr>
            <a:endParaRPr lang="en-US" sz="2000" b="1"/>
          </a:p>
          <a:p>
            <a:pPr marL="285750" indent="-285750">
              <a:buFont typeface="Arial" charset="0"/>
              <a:buChar char="•"/>
            </a:pPr>
            <a:endParaRPr lang="en-US" sz="2000" b="1"/>
          </a:p>
          <a:p>
            <a:pPr marL="285750" indent="-285750">
              <a:buFont typeface="Arial" charset="0"/>
              <a:buChar char="•"/>
            </a:pPr>
            <a:r>
              <a:rPr lang="en-US" sz="2000" b="1"/>
              <a:t>Bandpass Filters</a:t>
            </a:r>
          </a:p>
          <a:p>
            <a:pPr marL="285750" indent="-285750">
              <a:buFont typeface="Arial" charset="0"/>
              <a:buChar char="•"/>
            </a:pPr>
            <a:endParaRPr lang="en-US" sz="2000"/>
          </a:p>
          <a:p>
            <a:pPr marL="285750" indent="-285750">
              <a:buFont typeface="Arial" charset="0"/>
              <a:buChar char="•"/>
            </a:pPr>
            <a:r>
              <a:rPr lang="en-US" sz="2000"/>
              <a:t>Local Oscillator</a:t>
            </a:r>
          </a:p>
          <a:p>
            <a:pPr marL="285750" indent="-285750">
              <a:buFont typeface="Arial" charset="0"/>
              <a:buChar char="•"/>
            </a:pPr>
            <a:endParaRPr lang="en-US" sz="2000"/>
          </a:p>
          <a:p>
            <a:pPr marL="285750" indent="-285750">
              <a:buFont typeface="Arial" charset="0"/>
              <a:buChar char="•"/>
            </a:pPr>
            <a:r>
              <a:rPr lang="en-US" sz="2000" err="1"/>
              <a:t>Tayloe</a:t>
            </a:r>
            <a:r>
              <a:rPr lang="en-US" sz="2000"/>
              <a:t> Mixer</a:t>
            </a:r>
          </a:p>
          <a:p>
            <a:pPr marL="285750" indent="-285750">
              <a:buFont typeface="Arial" charset="0"/>
              <a:buChar char="•"/>
            </a:pPr>
            <a:endParaRPr lang="en-US" sz="2000"/>
          </a:p>
          <a:p>
            <a:pPr marL="285750" indent="-285750">
              <a:buFont typeface="Arial" charset="0"/>
              <a:buChar char="•"/>
            </a:pPr>
            <a:r>
              <a:rPr lang="en-US" sz="2000"/>
              <a:t>Summing Op-amps </a:t>
            </a:r>
          </a:p>
          <a:p>
            <a:r>
              <a:rPr lang="en-US" sz="2000"/>
              <a:t>     &amp; Low Pass Filter</a:t>
            </a:r>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0284" t="6506" r="45692" b="37222"/>
          <a:stretch/>
        </p:blipFill>
        <p:spPr>
          <a:xfrm>
            <a:off x="6002936" y="1714638"/>
            <a:ext cx="4305340" cy="5031748"/>
          </a:xfrm>
          <a:prstGeom prst="rect">
            <a:avLst/>
          </a:prstGeom>
        </p:spPr>
      </p:pic>
    </p:spTree>
    <p:extLst>
      <p:ext uri="{BB962C8B-B14F-4D97-AF65-F5344CB8AC3E}">
        <p14:creationId xmlns:p14="http://schemas.microsoft.com/office/powerpoint/2010/main" val="155442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 </a:t>
            </a:r>
            <a:r>
              <a:rPr lang="mr-IN"/>
              <a:t>–</a:t>
            </a:r>
            <a:r>
              <a:rPr lang="en-US"/>
              <a:t> </a:t>
            </a:r>
            <a:r>
              <a:rPr lang="en-US" err="1"/>
              <a:t>LTSpice</a:t>
            </a:r>
            <a:r>
              <a:rPr lang="en-US"/>
              <a:t> Sim</a:t>
            </a:r>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28" y="2389044"/>
            <a:ext cx="5888182" cy="29686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791" y="2389044"/>
            <a:ext cx="5717030" cy="2931101"/>
          </a:xfrm>
          <a:prstGeom prst="rect">
            <a:avLst/>
          </a:prstGeom>
        </p:spPr>
      </p:pic>
    </p:spTree>
    <p:extLst>
      <p:ext uri="{BB962C8B-B14F-4D97-AF65-F5344CB8AC3E}">
        <p14:creationId xmlns:p14="http://schemas.microsoft.com/office/powerpoint/2010/main" val="764844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a:t>
            </a:r>
          </a:p>
        </p:txBody>
      </p:sp>
      <p:sp>
        <p:nvSpPr>
          <p:cNvPr id="3" name="TextBox 2"/>
          <p:cNvSpPr txBox="1"/>
          <p:nvPr/>
        </p:nvSpPr>
        <p:spPr>
          <a:xfrm>
            <a:off x="838200" y="1576388"/>
            <a:ext cx="10329472" cy="4278094"/>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r>
              <a:rPr lang="en-US" sz="2000"/>
              <a:t>Bandpass Filters</a:t>
            </a:r>
          </a:p>
          <a:p>
            <a:pPr marL="285750" indent="-285750">
              <a:buFont typeface="Arial" charset="0"/>
              <a:buChar char="•"/>
            </a:pPr>
            <a:endParaRPr lang="en-US" sz="2000"/>
          </a:p>
          <a:p>
            <a:pPr marL="285750" indent="-285750">
              <a:buFont typeface="Arial" charset="0"/>
              <a:buChar char="•"/>
            </a:pPr>
            <a:r>
              <a:rPr lang="en-US" sz="2000" b="1"/>
              <a:t>Local Oscillator</a:t>
            </a:r>
          </a:p>
          <a:p>
            <a:pPr marL="285750" indent="-285750">
              <a:buFont typeface="Arial" charset="0"/>
              <a:buChar char="•"/>
            </a:pPr>
            <a:endParaRPr lang="en-US" sz="2000"/>
          </a:p>
          <a:p>
            <a:pPr marL="285750" indent="-285750">
              <a:buFont typeface="Arial" charset="0"/>
              <a:buChar char="•"/>
            </a:pPr>
            <a:r>
              <a:rPr lang="en-US" sz="2000" err="1"/>
              <a:t>Tayloe</a:t>
            </a:r>
            <a:r>
              <a:rPr lang="en-US" sz="2000"/>
              <a:t> Mixer</a:t>
            </a:r>
          </a:p>
          <a:p>
            <a:pPr marL="285750" indent="-285750">
              <a:buFont typeface="Arial" charset="0"/>
              <a:buChar char="•"/>
            </a:pPr>
            <a:endParaRPr lang="en-US" sz="2000"/>
          </a:p>
          <a:p>
            <a:pPr marL="285750" indent="-285750">
              <a:buFont typeface="Arial" charset="0"/>
              <a:buChar char="•"/>
            </a:pPr>
            <a:r>
              <a:rPr lang="en-US" sz="2000"/>
              <a:t>Summing Op-amps </a:t>
            </a:r>
          </a:p>
          <a:p>
            <a:r>
              <a:rPr lang="en-US" sz="2000"/>
              <a:t>     &amp; Low Pass Filter</a:t>
            </a:r>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340" t="63333" r="45439" b="5939"/>
          <a:stretch/>
        </p:blipFill>
        <p:spPr>
          <a:xfrm>
            <a:off x="3534829" y="1845567"/>
            <a:ext cx="8238072" cy="3561936"/>
          </a:xfrm>
          <a:prstGeom prst="rect">
            <a:avLst/>
          </a:prstGeom>
        </p:spPr>
      </p:pic>
    </p:spTree>
    <p:extLst>
      <p:ext uri="{BB962C8B-B14F-4D97-AF65-F5344CB8AC3E}">
        <p14:creationId xmlns:p14="http://schemas.microsoft.com/office/powerpoint/2010/main" val="1516887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a:t>
            </a:r>
          </a:p>
        </p:txBody>
      </p:sp>
      <p:sp>
        <p:nvSpPr>
          <p:cNvPr id="3" name="TextBox 2"/>
          <p:cNvSpPr txBox="1"/>
          <p:nvPr/>
        </p:nvSpPr>
        <p:spPr>
          <a:xfrm>
            <a:off x="838200" y="1576388"/>
            <a:ext cx="10329472" cy="4278094"/>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r>
              <a:rPr lang="en-US" sz="2000"/>
              <a:t>Bandpass Filters</a:t>
            </a:r>
          </a:p>
          <a:p>
            <a:pPr marL="285750" indent="-285750">
              <a:buFont typeface="Arial" charset="0"/>
              <a:buChar char="•"/>
            </a:pPr>
            <a:endParaRPr lang="en-US" sz="2000"/>
          </a:p>
          <a:p>
            <a:pPr marL="285750" indent="-285750">
              <a:buFont typeface="Arial" charset="0"/>
              <a:buChar char="•"/>
            </a:pPr>
            <a:r>
              <a:rPr lang="en-US" sz="2000"/>
              <a:t>Local Oscillator</a:t>
            </a:r>
          </a:p>
          <a:p>
            <a:pPr marL="285750" indent="-285750">
              <a:buFont typeface="Arial" charset="0"/>
              <a:buChar char="•"/>
            </a:pPr>
            <a:endParaRPr lang="en-US" sz="2000"/>
          </a:p>
          <a:p>
            <a:pPr marL="285750" indent="-285750">
              <a:buFont typeface="Arial" charset="0"/>
              <a:buChar char="•"/>
            </a:pPr>
            <a:r>
              <a:rPr lang="en-US" sz="2000" b="1" err="1"/>
              <a:t>Tayloe</a:t>
            </a:r>
            <a:r>
              <a:rPr lang="en-US" sz="2000" b="1"/>
              <a:t> Mixer</a:t>
            </a:r>
          </a:p>
          <a:p>
            <a:pPr marL="285750" indent="-285750">
              <a:buFont typeface="Arial" charset="0"/>
              <a:buChar char="•"/>
            </a:pPr>
            <a:endParaRPr lang="en-US" sz="2000"/>
          </a:p>
          <a:p>
            <a:pPr marL="285750" indent="-285750">
              <a:buFont typeface="Arial" charset="0"/>
              <a:buChar char="•"/>
            </a:pPr>
            <a:r>
              <a:rPr lang="en-US" sz="2000"/>
              <a:t>Summing Op-amps </a:t>
            </a:r>
          </a:p>
          <a:p>
            <a:r>
              <a:rPr lang="en-US" sz="2000"/>
              <a:t>     &amp; Low Pass Filter</a:t>
            </a:r>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2811" t="38953" r="4436" b="31413"/>
          <a:stretch/>
        </p:blipFill>
        <p:spPr>
          <a:xfrm>
            <a:off x="5753618" y="1878444"/>
            <a:ext cx="4939782" cy="4546332"/>
          </a:xfrm>
          <a:prstGeom prst="rect">
            <a:avLst/>
          </a:prstGeom>
        </p:spPr>
      </p:pic>
    </p:spTree>
    <p:extLst>
      <p:ext uri="{BB962C8B-B14F-4D97-AF65-F5344CB8AC3E}">
        <p14:creationId xmlns:p14="http://schemas.microsoft.com/office/powerpoint/2010/main" val="154941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 </a:t>
            </a:r>
            <a:r>
              <a:rPr lang="mr-IN"/>
              <a:t>–</a:t>
            </a:r>
            <a:r>
              <a:rPr lang="en-US"/>
              <a:t> </a:t>
            </a:r>
            <a:r>
              <a:rPr lang="en-US" err="1"/>
              <a:t>LTSpice</a:t>
            </a:r>
            <a:r>
              <a:rPr lang="en-US"/>
              <a:t> Sim</a:t>
            </a:r>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7" y="2582863"/>
            <a:ext cx="6227358" cy="29805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7617" y="2582863"/>
            <a:ext cx="5481574" cy="2980560"/>
          </a:xfrm>
          <a:prstGeom prst="rect">
            <a:avLst/>
          </a:prstGeom>
        </p:spPr>
      </p:pic>
    </p:spTree>
    <p:extLst>
      <p:ext uri="{BB962C8B-B14F-4D97-AF65-F5344CB8AC3E}">
        <p14:creationId xmlns:p14="http://schemas.microsoft.com/office/powerpoint/2010/main" val="2048539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a:t>
            </a:r>
          </a:p>
        </p:txBody>
      </p:sp>
      <p:sp>
        <p:nvSpPr>
          <p:cNvPr id="3" name="TextBox 2"/>
          <p:cNvSpPr txBox="1"/>
          <p:nvPr/>
        </p:nvSpPr>
        <p:spPr>
          <a:xfrm>
            <a:off x="838200" y="1576388"/>
            <a:ext cx="10329472" cy="4278094"/>
          </a:xfrm>
          <a:prstGeom prst="rect">
            <a:avLst/>
          </a:prstGeom>
          <a:noFill/>
        </p:spPr>
        <p:txBody>
          <a:bodyPr wrap="square" rtlCol="0">
            <a:spAutoFit/>
          </a:bodyPr>
          <a:lstStyle/>
          <a:p>
            <a:pPr marL="285750" indent="-285750">
              <a:buFont typeface="Arial" charset="0"/>
              <a:buChar char="•"/>
            </a:pPr>
            <a:endParaRPr lang="en-US" sz="2000"/>
          </a:p>
          <a:p>
            <a:pPr marL="285750" indent="-285750">
              <a:buFont typeface="Arial" charset="0"/>
              <a:buChar char="•"/>
            </a:pPr>
            <a:endParaRPr lang="en-US" sz="2000"/>
          </a:p>
          <a:p>
            <a:pPr marL="285750" indent="-285750">
              <a:buFont typeface="Arial" charset="0"/>
              <a:buChar char="•"/>
            </a:pPr>
            <a:r>
              <a:rPr lang="en-US" sz="2000"/>
              <a:t>Bandpass Filters</a:t>
            </a:r>
          </a:p>
          <a:p>
            <a:pPr marL="285750" indent="-285750">
              <a:buFont typeface="Arial" charset="0"/>
              <a:buChar char="•"/>
            </a:pPr>
            <a:endParaRPr lang="en-US" sz="2000"/>
          </a:p>
          <a:p>
            <a:pPr marL="285750" indent="-285750">
              <a:buFont typeface="Arial" charset="0"/>
              <a:buChar char="•"/>
            </a:pPr>
            <a:r>
              <a:rPr lang="en-US" sz="2000"/>
              <a:t>Local Oscillator</a:t>
            </a:r>
          </a:p>
          <a:p>
            <a:pPr marL="285750" indent="-285750">
              <a:buFont typeface="Arial" charset="0"/>
              <a:buChar char="•"/>
            </a:pPr>
            <a:endParaRPr lang="en-US" sz="2000"/>
          </a:p>
          <a:p>
            <a:pPr marL="285750" indent="-285750">
              <a:buFont typeface="Arial" charset="0"/>
              <a:buChar char="•"/>
            </a:pPr>
            <a:r>
              <a:rPr lang="en-US" sz="2000" err="1"/>
              <a:t>Tayloe</a:t>
            </a:r>
            <a:r>
              <a:rPr lang="en-US" sz="2000"/>
              <a:t> Mixer</a:t>
            </a:r>
          </a:p>
          <a:p>
            <a:pPr marL="285750" indent="-285750">
              <a:buFont typeface="Arial" charset="0"/>
              <a:buChar char="•"/>
            </a:pPr>
            <a:endParaRPr lang="en-US" sz="2000"/>
          </a:p>
          <a:p>
            <a:pPr marL="285750" indent="-285750">
              <a:buFont typeface="Arial" charset="0"/>
              <a:buChar char="•"/>
            </a:pPr>
            <a:r>
              <a:rPr lang="en-US" sz="2000" b="1"/>
              <a:t>Summing Op-amps </a:t>
            </a:r>
          </a:p>
          <a:p>
            <a:r>
              <a:rPr lang="en-US" sz="2000" b="1"/>
              <a:t>     &amp; Low Pass Filter</a:t>
            </a:r>
          </a:p>
          <a:p>
            <a:pPr marL="285750"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a:p>
            <a:pPr marL="742950" lvl="1" indent="-285750">
              <a:buFont typeface="Arial" charset="0"/>
              <a:buChar char="•"/>
            </a:pPr>
            <a:endParaRPr lang="en-US"/>
          </a:p>
        </p:txBody>
      </p:sp>
      <p:cxnSp>
        <p:nvCxnSpPr>
          <p:cNvPr id="19" name="Straight Connector 18"/>
          <p:cNvCxnSpPr>
            <a:endCxn id="22" idx="1"/>
          </p:cNvCxnSpPr>
          <p:nvPr/>
        </p:nvCxnSpPr>
        <p:spPr>
          <a:xfrm>
            <a:off x="546100" y="1257300"/>
            <a:ext cx="6868615" cy="2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715" y="802373"/>
            <a:ext cx="4144370" cy="91467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4481" t="6610" r="4080" b="60924"/>
          <a:stretch/>
        </p:blipFill>
        <p:spPr>
          <a:xfrm>
            <a:off x="4267200" y="2007365"/>
            <a:ext cx="7520972" cy="4163794"/>
          </a:xfrm>
          <a:prstGeom prst="rect">
            <a:avLst/>
          </a:prstGeom>
        </p:spPr>
      </p:pic>
    </p:spTree>
    <p:extLst>
      <p:ext uri="{BB962C8B-B14F-4D97-AF65-F5344CB8AC3E}">
        <p14:creationId xmlns:p14="http://schemas.microsoft.com/office/powerpoint/2010/main" val="694866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1588</Words>
  <Application>Microsoft Macintosh PowerPoint</Application>
  <PresentationFormat>Widescreen</PresentationFormat>
  <Paragraphs>268</Paragraphs>
  <Slides>21</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Calibri Light</vt:lpstr>
      <vt:lpstr>Mangal</vt:lpstr>
      <vt:lpstr>Wingdings</vt:lpstr>
      <vt:lpstr>Arial</vt:lpstr>
      <vt:lpstr>Office Theme</vt:lpstr>
      <vt:lpstr>Software  Defined  Radio  Receiver</vt:lpstr>
      <vt:lpstr>Introduction</vt:lpstr>
      <vt:lpstr>PowerPoint Presentation</vt:lpstr>
      <vt:lpstr>Design</vt:lpstr>
      <vt:lpstr>Design – LTSpice Sim</vt:lpstr>
      <vt:lpstr>Design</vt:lpstr>
      <vt:lpstr>Design</vt:lpstr>
      <vt:lpstr>Design – LTSpice Sim</vt:lpstr>
      <vt:lpstr>Design</vt:lpstr>
      <vt:lpstr>Design – LTSpice Sim</vt:lpstr>
      <vt:lpstr>Build</vt:lpstr>
      <vt:lpstr>Build</vt:lpstr>
      <vt:lpstr>Testing</vt:lpstr>
      <vt:lpstr>Testing</vt:lpstr>
      <vt:lpstr>Testing</vt:lpstr>
      <vt:lpstr>Testing</vt:lpstr>
      <vt:lpstr>Testing</vt:lpstr>
      <vt:lpstr>Results</vt:lpstr>
      <vt:lpstr>Results</vt:lpstr>
      <vt:lpstr>Conclusion</vt:lpstr>
      <vt:lpstr>Questions</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Radio  Receiver</dc:title>
  <dc:creator>Jordyn Watkins</dc:creator>
  <cp:lastModifiedBy>Jordyn Watkins</cp:lastModifiedBy>
  <cp:revision>1</cp:revision>
  <dcterms:created xsi:type="dcterms:W3CDTF">2020-06-09T00:56:15Z</dcterms:created>
  <dcterms:modified xsi:type="dcterms:W3CDTF">2020-06-11T01:05:33Z</dcterms:modified>
</cp:coreProperties>
</file>